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0"/>
  </p:notesMasterIdLst>
  <p:sldIdLst>
    <p:sldId id="257" r:id="rId2"/>
    <p:sldId id="258" r:id="rId3"/>
    <p:sldId id="259" r:id="rId4"/>
    <p:sldId id="305" r:id="rId5"/>
    <p:sldId id="306" r:id="rId6"/>
    <p:sldId id="309" r:id="rId7"/>
    <p:sldId id="284" r:id="rId8"/>
    <p:sldId id="307" r:id="rId9"/>
    <p:sldId id="308" r:id="rId10"/>
    <p:sldId id="281" r:id="rId11"/>
    <p:sldId id="260" r:id="rId12"/>
    <p:sldId id="282" r:id="rId13"/>
    <p:sldId id="310" r:id="rId14"/>
    <p:sldId id="311" r:id="rId15"/>
    <p:sldId id="283" r:id="rId16"/>
    <p:sldId id="285" r:id="rId17"/>
    <p:sldId id="286" r:id="rId18"/>
    <p:sldId id="312" r:id="rId19"/>
    <p:sldId id="313" r:id="rId20"/>
    <p:sldId id="289" r:id="rId21"/>
    <p:sldId id="290" r:id="rId22"/>
    <p:sldId id="317" r:id="rId23"/>
    <p:sldId id="314" r:id="rId24"/>
    <p:sldId id="315" r:id="rId25"/>
    <p:sldId id="316" r:id="rId26"/>
    <p:sldId id="294" r:id="rId27"/>
    <p:sldId id="295" r:id="rId28"/>
    <p:sldId id="296" r:id="rId29"/>
    <p:sldId id="319" r:id="rId30"/>
    <p:sldId id="322" r:id="rId31"/>
    <p:sldId id="320" r:id="rId32"/>
    <p:sldId id="325" r:id="rId33"/>
    <p:sldId id="321" r:id="rId34"/>
    <p:sldId id="327" r:id="rId35"/>
    <p:sldId id="333" r:id="rId36"/>
    <p:sldId id="331" r:id="rId37"/>
    <p:sldId id="329" r:id="rId38"/>
    <p:sldId id="318" r:id="rId39"/>
    <p:sldId id="334" r:id="rId40"/>
    <p:sldId id="335" r:id="rId41"/>
    <p:sldId id="336" r:id="rId42"/>
    <p:sldId id="337" r:id="rId43"/>
    <p:sldId id="338" r:id="rId44"/>
    <p:sldId id="339" r:id="rId45"/>
    <p:sldId id="340" r:id="rId46"/>
    <p:sldId id="341" r:id="rId47"/>
    <p:sldId id="269" r:id="rId48"/>
    <p:sldId id="297" r:id="rId49"/>
    <p:sldId id="324" r:id="rId50"/>
    <p:sldId id="326" r:id="rId51"/>
    <p:sldId id="323" r:id="rId52"/>
    <p:sldId id="328" r:id="rId53"/>
    <p:sldId id="288" r:id="rId54"/>
    <p:sldId id="266" r:id="rId55"/>
    <p:sldId id="330" r:id="rId56"/>
    <p:sldId id="332" r:id="rId57"/>
    <p:sldId id="274" r:id="rId58"/>
    <p:sldId id="262" r:id="rId59"/>
  </p:sldIdLst>
  <p:sldSz cx="9144000" cy="5143500" type="screen16x9"/>
  <p:notesSz cx="6858000" cy="9144000"/>
  <p:defaultText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7C9EBD"/>
    <a:srgbClr val="587A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3268D-2501-418B-B526-54BC2B7BCCE0}" v="45" dt="2023-12-15T15:01:30.660"/>
    <p1510:client id="{56DF78E0-4B5B-494F-9D6D-24FBA9D642E6}" v="277" dt="2023-12-15T16:35:30.608"/>
    <p1510:client id="{94CB2CD3-2F20-4DCC-B146-054EED3C4CAF}" v="1120" dt="2023-12-15T18:47:27.673"/>
    <p1510:client id="{9EBC412B-033F-4766-889A-EFBDF9BE2774}" v="599" dt="2023-12-15T18:30:51.035"/>
    <p1510:client id="{D41FBFB0-C5F1-4A1B-9666-2ECF7ED3904F}" v="331" dt="2023-12-15T14:24:44.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FC3C7-B567-4334-8C90-4CB863300EB4}" type="datetimeFigureOut">
              <a:rPr lang="lv-LV" smtClean="0"/>
              <a:t>15.12.2023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043EA-94F2-4593-8491-9679A20DB635}" type="slidenum">
              <a:rPr lang="lv-LV" smtClean="0"/>
              <a:t>‹#›</a:t>
            </a:fld>
            <a:endParaRPr lang="lv-LV"/>
          </a:p>
        </p:txBody>
      </p:sp>
    </p:spTree>
    <p:extLst>
      <p:ext uri="{BB962C8B-B14F-4D97-AF65-F5344CB8AC3E}">
        <p14:creationId xmlns:p14="http://schemas.microsoft.com/office/powerpoint/2010/main" val="1289477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142043EA-94F2-4593-8491-9679A20DB635}" type="slidenum">
              <a:rPr lang="lv-LV" smtClean="0"/>
              <a:t>11</a:t>
            </a:fld>
            <a:endParaRPr lang="lv-LV"/>
          </a:p>
        </p:txBody>
      </p:sp>
    </p:spTree>
    <p:extLst>
      <p:ext uri="{BB962C8B-B14F-4D97-AF65-F5344CB8AC3E}">
        <p14:creationId xmlns:p14="http://schemas.microsoft.com/office/powerpoint/2010/main" val="140748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142043EA-94F2-4593-8491-9679A20DB635}" type="slidenum">
              <a:rPr lang="lv-LV" smtClean="0"/>
              <a:t>15</a:t>
            </a:fld>
            <a:endParaRPr lang="lv-LV"/>
          </a:p>
        </p:txBody>
      </p:sp>
    </p:spTree>
    <p:extLst>
      <p:ext uri="{BB962C8B-B14F-4D97-AF65-F5344CB8AC3E}">
        <p14:creationId xmlns:p14="http://schemas.microsoft.com/office/powerpoint/2010/main" val="384881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MK 907 </a:t>
            </a:r>
            <a:r>
              <a:rPr lang="en-US" err="1"/>
              <a:t>Noteikumi</a:t>
            </a:r>
            <a:r>
              <a:rPr lang="en-US"/>
              <a:t> par </a:t>
            </a:r>
            <a:r>
              <a:rPr lang="en-US" err="1"/>
              <a:t>dzīvojamās</a:t>
            </a:r>
            <a:r>
              <a:rPr lang="en-US"/>
              <a:t> </a:t>
            </a:r>
            <a:r>
              <a:rPr lang="en-US" err="1"/>
              <a:t>mājas</a:t>
            </a:r>
            <a:r>
              <a:rPr lang="en-US"/>
              <a:t> </a:t>
            </a:r>
            <a:r>
              <a:rPr lang="en-US" err="1"/>
              <a:t>apsekošana</a:t>
            </a:r>
            <a:r>
              <a:rPr lang="en-US"/>
              <a:t>, </a:t>
            </a:r>
            <a:r>
              <a:rPr lang="en-US" err="1"/>
              <a:t>tehnisko</a:t>
            </a:r>
            <a:r>
              <a:rPr lang="en-US"/>
              <a:t> </a:t>
            </a:r>
            <a:r>
              <a:rPr lang="en-US" err="1"/>
              <a:t>apkopi</a:t>
            </a:r>
            <a:r>
              <a:rPr lang="en-US"/>
              <a:t>, </a:t>
            </a:r>
            <a:r>
              <a:rPr lang="en-US" err="1"/>
              <a:t>kārtējo</a:t>
            </a:r>
            <a:r>
              <a:rPr lang="en-US"/>
              <a:t> </a:t>
            </a:r>
            <a:r>
              <a:rPr lang="en-US" err="1"/>
              <a:t>remontu</a:t>
            </a:r>
            <a:r>
              <a:rPr lang="en-US"/>
              <a:t> un </a:t>
            </a:r>
            <a:r>
              <a:rPr lang="en-US" err="1"/>
              <a:t>energoefektivitātes</a:t>
            </a:r>
            <a:r>
              <a:rPr lang="en-US"/>
              <a:t> </a:t>
            </a:r>
            <a:r>
              <a:rPr lang="en-US" err="1"/>
              <a:t>minimālajām</a:t>
            </a:r>
            <a:r>
              <a:rPr lang="en-US"/>
              <a:t> </a:t>
            </a:r>
            <a:r>
              <a:rPr lang="en-US" err="1"/>
              <a:t>pras</a:t>
            </a:r>
            <a:r>
              <a:rPr lang="en-US"/>
              <a:t>\</a:t>
            </a:r>
            <a:r>
              <a:rPr lang="en-US" err="1"/>
              <a:t>ib</a:t>
            </a:r>
            <a:r>
              <a:rPr lang="en-US"/>
              <a:t>\am</a:t>
            </a:r>
            <a:endParaRPr lang="lv-LV"/>
          </a:p>
        </p:txBody>
      </p:sp>
      <p:sp>
        <p:nvSpPr>
          <p:cNvPr id="4" name="Slide Number Placeholder 3"/>
          <p:cNvSpPr>
            <a:spLocks noGrp="1"/>
          </p:cNvSpPr>
          <p:nvPr>
            <p:ph type="sldNum" sz="quarter" idx="5"/>
          </p:nvPr>
        </p:nvSpPr>
        <p:spPr/>
        <p:txBody>
          <a:bodyPr/>
          <a:lstStyle/>
          <a:p>
            <a:fld id="{142043EA-94F2-4593-8491-9679A20DB635}" type="slidenum">
              <a:rPr lang="lv-LV" smtClean="0"/>
              <a:t>54</a:t>
            </a:fld>
            <a:endParaRPr lang="lv-LV"/>
          </a:p>
        </p:txBody>
      </p:sp>
    </p:spTree>
    <p:extLst>
      <p:ext uri="{BB962C8B-B14F-4D97-AF65-F5344CB8AC3E}">
        <p14:creationId xmlns:p14="http://schemas.microsoft.com/office/powerpoint/2010/main" val="42532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8F22-70B1-91BB-167B-0CD20DA44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7B0C7-9B45-ACA9-FEB3-549E517D9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FA3F5-3C67-4E28-6DC8-1CC9EDE75672}"/>
              </a:ext>
            </a:extLst>
          </p:cNvPr>
          <p:cNvSpPr>
            <a:spLocks noGrp="1"/>
          </p:cNvSpPr>
          <p:nvPr>
            <p:ph type="body" idx="1"/>
          </p:nvPr>
        </p:nvSpPr>
        <p:spPr/>
        <p:txBody>
          <a:bodyPr/>
          <a:lstStyle/>
          <a:p>
            <a:r>
              <a:rPr lang="en-US"/>
              <a:t>MK 907 </a:t>
            </a:r>
            <a:r>
              <a:rPr lang="en-US" err="1"/>
              <a:t>Noteikumi</a:t>
            </a:r>
            <a:r>
              <a:rPr lang="en-US"/>
              <a:t> par </a:t>
            </a:r>
            <a:r>
              <a:rPr lang="en-US" err="1"/>
              <a:t>dzīvojamās</a:t>
            </a:r>
            <a:r>
              <a:rPr lang="en-US"/>
              <a:t> </a:t>
            </a:r>
            <a:r>
              <a:rPr lang="en-US" err="1"/>
              <a:t>mājas</a:t>
            </a:r>
            <a:r>
              <a:rPr lang="en-US"/>
              <a:t> </a:t>
            </a:r>
            <a:r>
              <a:rPr lang="en-US" err="1"/>
              <a:t>apsekošana</a:t>
            </a:r>
            <a:r>
              <a:rPr lang="en-US"/>
              <a:t>, </a:t>
            </a:r>
            <a:r>
              <a:rPr lang="en-US" err="1"/>
              <a:t>tehnisko</a:t>
            </a:r>
            <a:r>
              <a:rPr lang="en-US"/>
              <a:t> </a:t>
            </a:r>
            <a:r>
              <a:rPr lang="en-US" err="1"/>
              <a:t>apkopi</a:t>
            </a:r>
            <a:r>
              <a:rPr lang="en-US"/>
              <a:t>, </a:t>
            </a:r>
            <a:r>
              <a:rPr lang="en-US" err="1"/>
              <a:t>kārtējo</a:t>
            </a:r>
            <a:r>
              <a:rPr lang="en-US"/>
              <a:t> </a:t>
            </a:r>
            <a:r>
              <a:rPr lang="en-US" err="1"/>
              <a:t>remontu</a:t>
            </a:r>
            <a:r>
              <a:rPr lang="en-US"/>
              <a:t> un </a:t>
            </a:r>
            <a:r>
              <a:rPr lang="en-US" err="1"/>
              <a:t>energoefektivitātes</a:t>
            </a:r>
            <a:r>
              <a:rPr lang="en-US"/>
              <a:t> </a:t>
            </a:r>
            <a:r>
              <a:rPr lang="en-US" err="1"/>
              <a:t>minimālajām</a:t>
            </a:r>
            <a:r>
              <a:rPr lang="en-US"/>
              <a:t> </a:t>
            </a:r>
            <a:r>
              <a:rPr lang="en-US" err="1"/>
              <a:t>pras</a:t>
            </a:r>
            <a:r>
              <a:rPr lang="en-US"/>
              <a:t>\</a:t>
            </a:r>
            <a:r>
              <a:rPr lang="en-US" err="1"/>
              <a:t>ib</a:t>
            </a:r>
            <a:r>
              <a:rPr lang="en-US"/>
              <a:t>\am</a:t>
            </a:r>
            <a:endParaRPr lang="lv-LV"/>
          </a:p>
        </p:txBody>
      </p:sp>
      <p:sp>
        <p:nvSpPr>
          <p:cNvPr id="4" name="Slide Number Placeholder 3">
            <a:extLst>
              <a:ext uri="{FF2B5EF4-FFF2-40B4-BE49-F238E27FC236}">
                <a16:creationId xmlns:a16="http://schemas.microsoft.com/office/drawing/2014/main" id="{4E872F27-69C7-AE1A-551A-6D817C6B0CF3}"/>
              </a:ext>
            </a:extLst>
          </p:cNvPr>
          <p:cNvSpPr>
            <a:spLocks noGrp="1"/>
          </p:cNvSpPr>
          <p:nvPr>
            <p:ph type="sldNum" sz="quarter" idx="5"/>
          </p:nvPr>
        </p:nvSpPr>
        <p:spPr/>
        <p:txBody>
          <a:bodyPr/>
          <a:lstStyle/>
          <a:p>
            <a:fld id="{142043EA-94F2-4593-8491-9679A20DB635}" type="slidenum">
              <a:rPr lang="lv-LV" smtClean="0"/>
              <a:t>55</a:t>
            </a:fld>
            <a:endParaRPr lang="lv-LV"/>
          </a:p>
        </p:txBody>
      </p:sp>
    </p:spTree>
    <p:extLst>
      <p:ext uri="{BB962C8B-B14F-4D97-AF65-F5344CB8AC3E}">
        <p14:creationId xmlns:p14="http://schemas.microsoft.com/office/powerpoint/2010/main" val="140869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70B72-66D4-1BA5-4BEC-A4958200E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B1DA2-83C3-64CD-0F83-CAC1C6A22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8E430-7FA3-27A6-0AA5-759C3C827D57}"/>
              </a:ext>
            </a:extLst>
          </p:cNvPr>
          <p:cNvSpPr>
            <a:spLocks noGrp="1"/>
          </p:cNvSpPr>
          <p:nvPr>
            <p:ph type="body" idx="1"/>
          </p:nvPr>
        </p:nvSpPr>
        <p:spPr/>
        <p:txBody>
          <a:bodyPr/>
          <a:lstStyle/>
          <a:p>
            <a:r>
              <a:rPr lang="en-US"/>
              <a:t>MK 907 </a:t>
            </a:r>
            <a:r>
              <a:rPr lang="en-US" err="1"/>
              <a:t>Noteikumi</a:t>
            </a:r>
            <a:r>
              <a:rPr lang="en-US"/>
              <a:t> par </a:t>
            </a:r>
            <a:r>
              <a:rPr lang="en-US" err="1"/>
              <a:t>dzīvojamās</a:t>
            </a:r>
            <a:r>
              <a:rPr lang="en-US"/>
              <a:t> </a:t>
            </a:r>
            <a:r>
              <a:rPr lang="en-US" err="1"/>
              <a:t>mājas</a:t>
            </a:r>
            <a:r>
              <a:rPr lang="en-US"/>
              <a:t> </a:t>
            </a:r>
            <a:r>
              <a:rPr lang="en-US" err="1"/>
              <a:t>apsekošana</a:t>
            </a:r>
            <a:r>
              <a:rPr lang="en-US"/>
              <a:t>, </a:t>
            </a:r>
            <a:r>
              <a:rPr lang="en-US" err="1"/>
              <a:t>tehnisko</a:t>
            </a:r>
            <a:r>
              <a:rPr lang="en-US"/>
              <a:t> </a:t>
            </a:r>
            <a:r>
              <a:rPr lang="en-US" err="1"/>
              <a:t>apkopi</a:t>
            </a:r>
            <a:r>
              <a:rPr lang="en-US"/>
              <a:t>, </a:t>
            </a:r>
            <a:r>
              <a:rPr lang="en-US" err="1"/>
              <a:t>kārtējo</a:t>
            </a:r>
            <a:r>
              <a:rPr lang="en-US"/>
              <a:t> </a:t>
            </a:r>
            <a:r>
              <a:rPr lang="en-US" err="1"/>
              <a:t>remontu</a:t>
            </a:r>
            <a:r>
              <a:rPr lang="en-US"/>
              <a:t> un </a:t>
            </a:r>
            <a:r>
              <a:rPr lang="en-US" err="1"/>
              <a:t>energoefektivitātes</a:t>
            </a:r>
            <a:r>
              <a:rPr lang="en-US"/>
              <a:t> </a:t>
            </a:r>
            <a:r>
              <a:rPr lang="en-US" err="1"/>
              <a:t>minimālajām</a:t>
            </a:r>
            <a:r>
              <a:rPr lang="en-US"/>
              <a:t> </a:t>
            </a:r>
            <a:r>
              <a:rPr lang="en-US" err="1"/>
              <a:t>pras</a:t>
            </a:r>
            <a:r>
              <a:rPr lang="en-US"/>
              <a:t>\</a:t>
            </a:r>
            <a:r>
              <a:rPr lang="en-US" err="1"/>
              <a:t>ib</a:t>
            </a:r>
            <a:r>
              <a:rPr lang="en-US"/>
              <a:t>\am</a:t>
            </a:r>
            <a:endParaRPr lang="lv-LV"/>
          </a:p>
        </p:txBody>
      </p:sp>
      <p:sp>
        <p:nvSpPr>
          <p:cNvPr id="4" name="Slide Number Placeholder 3">
            <a:extLst>
              <a:ext uri="{FF2B5EF4-FFF2-40B4-BE49-F238E27FC236}">
                <a16:creationId xmlns:a16="http://schemas.microsoft.com/office/drawing/2014/main" id="{86616315-52B7-7230-A376-7E8F7505BBFC}"/>
              </a:ext>
            </a:extLst>
          </p:cNvPr>
          <p:cNvSpPr>
            <a:spLocks noGrp="1"/>
          </p:cNvSpPr>
          <p:nvPr>
            <p:ph type="sldNum" sz="quarter" idx="5"/>
          </p:nvPr>
        </p:nvSpPr>
        <p:spPr/>
        <p:txBody>
          <a:bodyPr/>
          <a:lstStyle/>
          <a:p>
            <a:fld id="{142043EA-94F2-4593-8491-9679A20DB635}" type="slidenum">
              <a:rPr lang="lv-LV" smtClean="0"/>
              <a:t>56</a:t>
            </a:fld>
            <a:endParaRPr lang="lv-LV"/>
          </a:p>
        </p:txBody>
      </p:sp>
    </p:spTree>
    <p:extLst>
      <p:ext uri="{BB962C8B-B14F-4D97-AF65-F5344CB8AC3E}">
        <p14:creationId xmlns:p14="http://schemas.microsoft.com/office/powerpoint/2010/main" val="1991387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6C6322BF-EE42-4456-B3BF-2A220FE3AF2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43453" y="234096"/>
            <a:ext cx="2349294" cy="1717921"/>
          </a:xfrm>
          <a:prstGeom prst="rect">
            <a:avLst/>
          </a:prstGeom>
        </p:spPr>
      </p:pic>
    </p:spTree>
    <p:extLst>
      <p:ext uri="{BB962C8B-B14F-4D97-AF65-F5344CB8AC3E}">
        <p14:creationId xmlns:p14="http://schemas.microsoft.com/office/powerpoint/2010/main" val="280162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5" y="252413"/>
            <a:ext cx="5267730" cy="433387"/>
          </a:xfrm>
          <a:prstGeom prst="rect">
            <a:avLst/>
          </a:prstGeom>
        </p:spPr>
        <p:txBody>
          <a:bodyPr vert="horz"/>
          <a:lstStyle>
            <a:lvl1pPr marL="0" indent="0">
              <a:buNone/>
              <a:defRPr sz="2800">
                <a:solidFill>
                  <a:srgbClr val="7C9EBD"/>
                </a:solidFill>
                <a:latin typeface="Avenir Next Demi Bold"/>
                <a:cs typeface="Avenir Next Demi Bold"/>
              </a:defRPr>
            </a:lvl1pPr>
            <a:lvl2pPr>
              <a:defRPr sz="2800"/>
            </a:lvl2pPr>
            <a:lvl3pPr>
              <a:defRPr sz="2800"/>
            </a:lvl3pPr>
            <a:lvl4pPr>
              <a:defRPr sz="2800"/>
            </a:lvl4pPr>
            <a:lvl5pPr>
              <a:defRPr sz="2800"/>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venir Next Regular"/>
                <a:cs typeface="Avenir Next Regular"/>
              </a:defRPr>
            </a:lvl1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Tree>
    <p:extLst>
      <p:ext uri="{BB962C8B-B14F-4D97-AF65-F5344CB8AC3E}">
        <p14:creationId xmlns:p14="http://schemas.microsoft.com/office/powerpoint/2010/main" val="399631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
        <p:nvSpPr>
          <p:cNvPr id="4" name="Rectangle 3"/>
          <p:cNvSpPr/>
          <p:nvPr userDrawn="1"/>
        </p:nvSpPr>
        <p:spPr>
          <a:xfrm>
            <a:off x="495725" y="1170204"/>
            <a:ext cx="4572000" cy="2554545"/>
          </a:xfrm>
          <a:prstGeom prst="rect">
            <a:avLst/>
          </a:prstGeom>
        </p:spPr>
        <p:txBody>
          <a:bodyPr>
            <a:spAutoFit/>
          </a:bodyPr>
          <a:lstStyle/>
          <a:p>
            <a:r>
              <a:rPr lang="en-US" sz="1600" b="0" i="0">
                <a:latin typeface="Arial" panose="020B0604020202020204" pitchFamily="34" charset="0"/>
                <a:cs typeface="Arial" panose="020B0604020202020204" pitchFamily="34" charset="0"/>
              </a:rPr>
              <a:t>SIA “CMB”</a:t>
            </a:r>
          </a:p>
          <a:p>
            <a:r>
              <a:rPr lang="en-US" sz="1600" b="0" i="0" err="1">
                <a:latin typeface="Arial" panose="020B0604020202020204" pitchFamily="34" charset="0"/>
                <a:cs typeface="Arial" panose="020B0604020202020204" pitchFamily="34" charset="0"/>
              </a:rPr>
              <a:t>reģ</a:t>
            </a:r>
            <a:r>
              <a:rPr lang="en-US" sz="1600" b="0" i="0">
                <a:latin typeface="Arial" panose="020B0604020202020204" pitchFamily="34" charset="0"/>
                <a:cs typeface="Arial" panose="020B0604020202020204" pitchFamily="34" charset="0"/>
              </a:rPr>
              <a:t>. Nr. 43603024025, </a:t>
            </a:r>
          </a:p>
          <a:p>
            <a:endParaRPr lang="en-US" sz="1600" b="0" i="0">
              <a:latin typeface="Arial" panose="020B0604020202020204" pitchFamily="34" charset="0"/>
              <a:cs typeface="Arial" panose="020B0604020202020204" pitchFamily="34" charset="0"/>
            </a:endParaRPr>
          </a:p>
          <a:p>
            <a:r>
              <a:rPr lang="en-US" sz="1600" b="0" i="0">
                <a:latin typeface="Arial" panose="020B0604020202020204" pitchFamily="34" charset="0"/>
                <a:cs typeface="Arial" panose="020B0604020202020204" pitchFamily="34" charset="0"/>
              </a:rPr>
              <a:t>Ventspils iela 48, Rīga, LV-1002</a:t>
            </a:r>
          </a:p>
          <a:p>
            <a:endParaRPr lang="en-US" sz="1600" b="0" i="0">
              <a:latin typeface="Arial" panose="020B0604020202020204" pitchFamily="34" charset="0"/>
              <a:cs typeface="Arial" panose="020B0604020202020204" pitchFamily="34" charset="0"/>
            </a:endParaRPr>
          </a:p>
          <a:p>
            <a:r>
              <a:rPr lang="en-US" sz="1600" b="0" i="0">
                <a:latin typeface="Arial" panose="020B0604020202020204" pitchFamily="34" charset="0"/>
                <a:cs typeface="Arial" panose="020B0604020202020204" pitchFamily="34" charset="0"/>
              </a:rPr>
              <a:t>AS </a:t>
            </a:r>
            <a:r>
              <a:rPr lang="en-US" sz="1600" b="0" i="0" err="1">
                <a:latin typeface="Arial" panose="020B0604020202020204" pitchFamily="34" charset="0"/>
                <a:cs typeface="Arial" panose="020B0604020202020204" pitchFamily="34" charset="0"/>
              </a:rPr>
              <a:t>Swedbank</a:t>
            </a:r>
            <a:endParaRPr lang="en-US" sz="1600" b="0" i="0">
              <a:latin typeface="Arial" panose="020B0604020202020204" pitchFamily="34" charset="0"/>
              <a:cs typeface="Arial" panose="020B0604020202020204" pitchFamily="34" charset="0"/>
            </a:endParaRPr>
          </a:p>
          <a:p>
            <a:r>
              <a:rPr lang="en-US" sz="1600" b="0" i="0" err="1">
                <a:latin typeface="Arial" panose="020B0604020202020204" pitchFamily="34" charset="0"/>
                <a:cs typeface="Arial" panose="020B0604020202020204" pitchFamily="34" charset="0"/>
              </a:rPr>
              <a:t>konts</a:t>
            </a:r>
            <a:r>
              <a:rPr lang="en-US" sz="1600" b="0" i="0">
                <a:latin typeface="Arial" panose="020B0604020202020204" pitchFamily="34" charset="0"/>
                <a:cs typeface="Arial" panose="020B0604020202020204" pitchFamily="34" charset="0"/>
              </a:rPr>
              <a:t>: LV25HABA0551010261100</a:t>
            </a:r>
          </a:p>
          <a:p>
            <a:endParaRPr lang="en-US" sz="1600" b="0" i="0">
              <a:latin typeface="Arial" panose="020B0604020202020204" pitchFamily="34" charset="0"/>
              <a:cs typeface="Arial" panose="020B0604020202020204" pitchFamily="34" charset="0"/>
            </a:endParaRPr>
          </a:p>
          <a:p>
            <a:r>
              <a:rPr lang="en-US" sz="1600" b="0" i="0" err="1">
                <a:latin typeface="Arial" panose="020B0604020202020204" pitchFamily="34" charset="0"/>
                <a:cs typeface="Arial" panose="020B0604020202020204" pitchFamily="34" charset="0"/>
              </a:rPr>
              <a:t>cmb@cmb.lv</a:t>
            </a:r>
            <a:endParaRPr lang="en-US" sz="1600" b="0" i="0">
              <a:latin typeface="Arial" panose="020B0604020202020204" pitchFamily="34" charset="0"/>
              <a:cs typeface="Arial" panose="020B0604020202020204" pitchFamily="34" charset="0"/>
            </a:endParaRPr>
          </a:p>
          <a:p>
            <a:r>
              <a:rPr lang="en-US" sz="1600" b="0" i="0" err="1">
                <a:latin typeface="Arial" panose="020B0604020202020204" pitchFamily="34" charset="0"/>
                <a:cs typeface="Arial" panose="020B0604020202020204" pitchFamily="34" charset="0"/>
              </a:rPr>
              <a:t>cmb.lv</a:t>
            </a:r>
            <a:endParaRPr lang="en-US" sz="1600" b="0" i="0">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4"/>
          <a:stretch>
            <a:fillRect/>
          </a:stretch>
        </p:blipFill>
        <p:spPr>
          <a:xfrm>
            <a:off x="180275" y="1436944"/>
            <a:ext cx="3911600" cy="38100"/>
          </a:xfrm>
          <a:prstGeom prst="rect">
            <a:avLst/>
          </a:prstGeom>
        </p:spPr>
      </p:pic>
    </p:spTree>
    <p:extLst>
      <p:ext uri="{BB962C8B-B14F-4D97-AF65-F5344CB8AC3E}">
        <p14:creationId xmlns:p14="http://schemas.microsoft.com/office/powerpoint/2010/main" val="394116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10719" y="2874756"/>
            <a:ext cx="5245100" cy="38100"/>
          </a:xfrm>
          <a:prstGeom prst="rect">
            <a:avLst/>
          </a:prstGeom>
        </p:spPr>
      </p:pic>
      <p:sp>
        <p:nvSpPr>
          <p:cNvPr id="8" name="Text Placeholder 9"/>
          <p:cNvSpPr>
            <a:spLocks noGrp="1"/>
          </p:cNvSpPr>
          <p:nvPr>
            <p:ph type="body" sz="quarter" idx="10"/>
          </p:nvPr>
        </p:nvSpPr>
        <p:spPr>
          <a:xfrm>
            <a:off x="631825" y="1955524"/>
            <a:ext cx="5554966" cy="558281"/>
          </a:xfrm>
          <a:prstGeom prst="rect">
            <a:avLst/>
          </a:prstGeom>
        </p:spPr>
        <p:txBody>
          <a:bodyPr vert="horz"/>
          <a:lstStyle>
            <a:lvl1pPr marL="0" indent="0">
              <a:buNone/>
              <a:defRPr sz="3000">
                <a:solidFill>
                  <a:srgbClr val="7C9EBD"/>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9" name="Text Placeholder 11"/>
          <p:cNvSpPr>
            <a:spLocks noGrp="1"/>
          </p:cNvSpPr>
          <p:nvPr>
            <p:ph type="body" sz="quarter" idx="11"/>
          </p:nvPr>
        </p:nvSpPr>
        <p:spPr>
          <a:xfrm>
            <a:off x="631825" y="2609056"/>
            <a:ext cx="4611688" cy="1611313"/>
          </a:xfrm>
          <a:prstGeom prst="rect">
            <a:avLst/>
          </a:prstGeom>
        </p:spPr>
        <p:txBody>
          <a:bodyPr vert="horz"/>
          <a:lstStyle>
            <a:lvl1pPr marL="0" indent="0">
              <a:buNone/>
              <a:defRPr sz="13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pic>
        <p:nvPicPr>
          <p:cNvPr id="3" name="Attēls 2">
            <a:extLst>
              <a:ext uri="{FF2B5EF4-FFF2-40B4-BE49-F238E27FC236}">
                <a16:creationId xmlns:a16="http://schemas.microsoft.com/office/drawing/2014/main" id="{1599EDAE-62D7-45D7-8A71-CA6B6FCE566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1825" y="292462"/>
            <a:ext cx="1706880" cy="1248156"/>
          </a:xfrm>
          <a:prstGeom prst="rect">
            <a:avLst/>
          </a:prstGeom>
        </p:spPr>
      </p:pic>
    </p:spTree>
    <p:extLst>
      <p:ext uri="{BB962C8B-B14F-4D97-AF65-F5344CB8AC3E}">
        <p14:creationId xmlns:p14="http://schemas.microsoft.com/office/powerpoint/2010/main" val="17809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Prezent_16=9-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38" y="0"/>
            <a:ext cx="9114562"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06845" y="5807992"/>
            <a:ext cx="933985" cy="675869"/>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9245" y="5960392"/>
            <a:ext cx="933985" cy="675869"/>
          </a:xfrm>
          <a:prstGeom prst="rect">
            <a:avLst/>
          </a:prstGeom>
        </p:spPr>
      </p:pic>
      <p:pic>
        <p:nvPicPr>
          <p:cNvPr id="10" name="Picture 9"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211645" y="6112792"/>
            <a:ext cx="933985" cy="675869"/>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364045" y="6265192"/>
            <a:ext cx="933985" cy="675869"/>
          </a:xfrm>
          <a:prstGeom prst="rect">
            <a:avLst/>
          </a:prstGeom>
        </p:spPr>
      </p:pic>
      <p:pic>
        <p:nvPicPr>
          <p:cNvPr id="12" name="Picture 11" descr="CMB logo prezentacija.png"/>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349724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Prezent_16=9-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438" y="0"/>
            <a:ext cx="9114562" cy="5143500"/>
          </a:xfrm>
          <a:prstGeom prst="rect">
            <a:avLst/>
          </a:prstGeom>
        </p:spPr>
      </p:pic>
      <p:pic>
        <p:nvPicPr>
          <p:cNvPr id="12" name="Picture 11"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6240" y="4202349"/>
            <a:ext cx="907694" cy="656842"/>
          </a:xfrm>
          <a:prstGeom prst="rect">
            <a:avLst/>
          </a:prstGeom>
        </p:spPr>
      </p:pic>
      <p:pic>
        <p:nvPicPr>
          <p:cNvPr id="13" name="Picture 12"/>
          <p:cNvPicPr>
            <a:picLocks noChangeAspect="1"/>
          </p:cNvPicPr>
          <p:nvPr userDrawn="1"/>
        </p:nvPicPr>
        <p:blipFill>
          <a:blip r:embed="rId4"/>
          <a:stretch>
            <a:fillRect/>
          </a:stretch>
        </p:blipFill>
        <p:spPr>
          <a:xfrm>
            <a:off x="131396" y="648145"/>
            <a:ext cx="8153400" cy="38100"/>
          </a:xfrm>
          <a:prstGeom prst="rect">
            <a:avLst/>
          </a:prstGeom>
        </p:spPr>
      </p:pic>
      <p:sp>
        <p:nvSpPr>
          <p:cNvPr id="14" name="Text Placeholder 12"/>
          <p:cNvSpPr>
            <a:spLocks noGrp="1"/>
          </p:cNvSpPr>
          <p:nvPr>
            <p:ph type="body" sz="quarter" idx="10"/>
          </p:nvPr>
        </p:nvSpPr>
        <p:spPr>
          <a:xfrm>
            <a:off x="542925" y="252413"/>
            <a:ext cx="4904564" cy="433387"/>
          </a:xfrm>
          <a:prstGeom prst="rect">
            <a:avLst/>
          </a:prstGeom>
        </p:spPr>
        <p:txBody>
          <a:bodyPr vert="horz"/>
          <a:lstStyle>
            <a:lvl1pPr marL="0" indent="0">
              <a:buNone/>
              <a:defRPr sz="2800">
                <a:solidFill>
                  <a:srgbClr val="7C9EBD"/>
                </a:solidFill>
                <a:latin typeface="Avenir Next Demi Bold"/>
                <a:cs typeface="Avenir Next Demi Bold"/>
              </a:defRPr>
            </a:lvl1pPr>
            <a:lvl2pPr>
              <a:defRPr sz="2800"/>
            </a:lvl2pPr>
            <a:lvl3pPr>
              <a:defRPr sz="2800"/>
            </a:lvl3pPr>
            <a:lvl4pPr>
              <a:defRPr sz="2800"/>
            </a:lvl4pPr>
            <a:lvl5pPr>
              <a:defRPr sz="2800"/>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15"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Tree>
    <p:extLst>
      <p:ext uri="{BB962C8B-B14F-4D97-AF65-F5344CB8AC3E}">
        <p14:creationId xmlns:p14="http://schemas.microsoft.com/office/powerpoint/2010/main" val="643961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rezent_16=9-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02" y="0"/>
            <a:ext cx="9123698"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391760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Prezent_16=9-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302" y="0"/>
            <a:ext cx="9123698" cy="5143500"/>
          </a:xfrm>
          <a:prstGeom prst="rect">
            <a:avLst/>
          </a:prstGeom>
        </p:spPr>
      </p:pic>
      <p:pic>
        <p:nvPicPr>
          <p:cNvPr id="8" name="Picture 7"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4" y="252413"/>
            <a:ext cx="5222335" cy="433387"/>
          </a:xfrm>
          <a:prstGeom prst="rect">
            <a:avLst/>
          </a:prstGeom>
        </p:spPr>
        <p:txBody>
          <a:bodyPr vert="horz"/>
          <a:lstStyle>
            <a:lvl1pPr marL="0" indent="0">
              <a:buNone/>
              <a:defRPr sz="2800">
                <a:solidFill>
                  <a:srgbClr val="7C9EBD"/>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Tree>
    <p:extLst>
      <p:ext uri="{BB962C8B-B14F-4D97-AF65-F5344CB8AC3E}">
        <p14:creationId xmlns:p14="http://schemas.microsoft.com/office/powerpoint/2010/main" val="340181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Prezent_16=9-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11" y="0"/>
            <a:ext cx="9129789" cy="5143500"/>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161553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descr="Prezent_16=9-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11" y="0"/>
            <a:ext cx="9129789" cy="5143500"/>
          </a:xfrm>
          <a:prstGeom prst="rect">
            <a:avLst/>
          </a:prstGeom>
        </p:spPr>
      </p:pic>
      <p:pic>
        <p:nvPicPr>
          <p:cNvPr id="9" name="Picture 8"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pic>
        <p:nvPicPr>
          <p:cNvPr id="4" name="Picture 3"/>
          <p:cNvPicPr>
            <a:picLocks noChangeAspect="1"/>
          </p:cNvPicPr>
          <p:nvPr userDrawn="1"/>
        </p:nvPicPr>
        <p:blipFill>
          <a:blip r:embed="rId4"/>
          <a:stretch>
            <a:fillRect/>
          </a:stretch>
        </p:blipFill>
        <p:spPr>
          <a:xfrm>
            <a:off x="131396" y="648145"/>
            <a:ext cx="8153400" cy="38100"/>
          </a:xfrm>
          <a:prstGeom prst="rect">
            <a:avLst/>
          </a:prstGeom>
        </p:spPr>
      </p:pic>
      <p:sp>
        <p:nvSpPr>
          <p:cNvPr id="5" name="Text Placeholder 12"/>
          <p:cNvSpPr>
            <a:spLocks noGrp="1"/>
          </p:cNvSpPr>
          <p:nvPr>
            <p:ph type="body" sz="quarter" idx="10"/>
          </p:nvPr>
        </p:nvSpPr>
        <p:spPr>
          <a:xfrm>
            <a:off x="542924" y="252413"/>
            <a:ext cx="4917535" cy="433387"/>
          </a:xfrm>
          <a:prstGeom prst="rect">
            <a:avLst/>
          </a:prstGeom>
        </p:spPr>
        <p:txBody>
          <a:bodyPr vert="horz"/>
          <a:lstStyle>
            <a:lvl1pPr marL="0" indent="0">
              <a:buNone/>
              <a:defRPr sz="2800">
                <a:solidFill>
                  <a:srgbClr val="7C9EBD"/>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Text Placeholder 14"/>
          <p:cNvSpPr>
            <a:spLocks noGrp="1"/>
          </p:cNvSpPr>
          <p:nvPr>
            <p:ph type="body" sz="quarter" idx="11"/>
          </p:nvPr>
        </p:nvSpPr>
        <p:spPr>
          <a:xfrm>
            <a:off x="542925" y="898525"/>
            <a:ext cx="7886700" cy="4330700"/>
          </a:xfrm>
          <a:prstGeom prst="rect">
            <a:avLst/>
          </a:prstGeom>
        </p:spPr>
        <p:txBody>
          <a:bodyPr vert="horz"/>
          <a:lstStyle>
            <a:lvl1pPr marL="0" indent="0">
              <a:buNone/>
              <a:defRPr sz="2000" b="0" i="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Tree>
    <p:extLst>
      <p:ext uri="{BB962C8B-B14F-4D97-AF65-F5344CB8AC3E}">
        <p14:creationId xmlns:p14="http://schemas.microsoft.com/office/powerpoint/2010/main" val="3985714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Prezent_16=9-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pic>
        <p:nvPicPr>
          <p:cNvPr id="11" name="Picture 10" descr="CMB logo prezentacija.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4372" y="4200997"/>
            <a:ext cx="911429" cy="659546"/>
          </a:xfrm>
          <a:prstGeom prst="rect">
            <a:avLst/>
          </a:prstGeom>
        </p:spPr>
      </p:pic>
    </p:spTree>
    <p:extLst>
      <p:ext uri="{BB962C8B-B14F-4D97-AF65-F5344CB8AC3E}">
        <p14:creationId xmlns:p14="http://schemas.microsoft.com/office/powerpoint/2010/main" val="62960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ezent_16=9-1.jp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Tree>
    <p:extLst>
      <p:ext uri="{BB962C8B-B14F-4D97-AF65-F5344CB8AC3E}">
        <p14:creationId xmlns:p14="http://schemas.microsoft.com/office/powerpoint/2010/main" val="3223719201"/>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5" r:id="rId3"/>
    <p:sldLayoutId id="2147483650" r:id="rId4"/>
    <p:sldLayoutId id="2147483651" r:id="rId5"/>
    <p:sldLayoutId id="2147483656" r:id="rId6"/>
    <p:sldLayoutId id="2147483652" r:id="rId7"/>
    <p:sldLayoutId id="2147483657" r:id="rId8"/>
    <p:sldLayoutId id="2147483653" r:id="rId9"/>
    <p:sldLayoutId id="2147483658" r:id="rId10"/>
    <p:sldLayoutId id="2147483659" r:id="rId11"/>
  </p:sldLayoutIdLst>
  <p:hf hdr="0" dt="0"/>
  <p:txStyles>
    <p:titleStyle>
      <a:lvl1pPr algn="ctr" defTabSz="436381" rtl="0" eaLnBrk="1" latinLnBrk="0" hangingPunct="1">
        <a:spcBef>
          <a:spcPct val="0"/>
        </a:spcBef>
        <a:buNone/>
        <a:defRPr sz="4200" kern="1200">
          <a:solidFill>
            <a:schemeClr val="tx1"/>
          </a:solidFill>
          <a:latin typeface="+mj-lt"/>
          <a:ea typeface="+mj-ea"/>
          <a:cs typeface="+mj-cs"/>
        </a:defRPr>
      </a:lvl1pPr>
    </p:titleStyle>
    <p:bodyStyle>
      <a:lvl1pPr marL="327285" indent="-327285" algn="l" defTabSz="436381" rtl="0" eaLnBrk="1" latinLnBrk="0" hangingPunct="1">
        <a:spcBef>
          <a:spcPct val="20000"/>
        </a:spcBef>
        <a:buFont typeface="Arial"/>
        <a:buChar char="•"/>
        <a:defRPr sz="3100" kern="1200">
          <a:solidFill>
            <a:schemeClr val="tx1"/>
          </a:solidFill>
          <a:latin typeface="+mn-lt"/>
          <a:ea typeface="+mn-ea"/>
          <a:cs typeface="+mn-cs"/>
        </a:defRPr>
      </a:lvl1pPr>
      <a:lvl2pPr marL="709119" indent="-272738" algn="l" defTabSz="436381" rtl="0" eaLnBrk="1" latinLnBrk="0" hangingPunct="1">
        <a:spcBef>
          <a:spcPct val="20000"/>
        </a:spcBef>
        <a:buFont typeface="Arial"/>
        <a:buChar char="–"/>
        <a:defRPr sz="2600" kern="1200">
          <a:solidFill>
            <a:schemeClr val="tx1"/>
          </a:solidFill>
          <a:latin typeface="+mn-lt"/>
          <a:ea typeface="+mn-ea"/>
          <a:cs typeface="+mn-cs"/>
        </a:defRPr>
      </a:lvl2pPr>
      <a:lvl3pPr marL="1090951" indent="-218190" algn="l" defTabSz="436381" rtl="0" eaLnBrk="1" latinLnBrk="0" hangingPunct="1">
        <a:spcBef>
          <a:spcPct val="20000"/>
        </a:spcBef>
        <a:buFont typeface="Arial"/>
        <a:buChar char="•"/>
        <a:defRPr sz="2300" kern="1200">
          <a:solidFill>
            <a:schemeClr val="tx1"/>
          </a:solidFill>
          <a:latin typeface="+mn-lt"/>
          <a:ea typeface="+mn-ea"/>
          <a:cs typeface="+mn-cs"/>
        </a:defRPr>
      </a:lvl3pPr>
      <a:lvl4pPr marL="1527332" indent="-218190" algn="l" defTabSz="436381" rtl="0" eaLnBrk="1" latinLnBrk="0" hangingPunct="1">
        <a:spcBef>
          <a:spcPct val="20000"/>
        </a:spcBef>
        <a:buFont typeface="Arial"/>
        <a:buChar char="–"/>
        <a:defRPr sz="1900" kern="1200">
          <a:solidFill>
            <a:schemeClr val="tx1"/>
          </a:solidFill>
          <a:latin typeface="+mn-lt"/>
          <a:ea typeface="+mn-ea"/>
          <a:cs typeface="+mn-cs"/>
        </a:defRPr>
      </a:lvl4pPr>
      <a:lvl5pPr marL="1963712" indent="-218190" algn="l" defTabSz="436381" rtl="0" eaLnBrk="1" latinLnBrk="0" hangingPunct="1">
        <a:spcBef>
          <a:spcPct val="20000"/>
        </a:spcBef>
        <a:buFont typeface="Arial"/>
        <a:buChar char="»"/>
        <a:defRPr sz="1900" kern="1200">
          <a:solidFill>
            <a:schemeClr val="tx1"/>
          </a:solidFill>
          <a:latin typeface="+mn-lt"/>
          <a:ea typeface="+mn-ea"/>
          <a:cs typeface="+mn-cs"/>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Word_Document.docx"/><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1824" y="1955524"/>
            <a:ext cx="5794028" cy="947863"/>
          </a:xfrm>
        </p:spPr>
        <p:txBody>
          <a:bodyPr/>
          <a:lstStyle/>
          <a:p>
            <a:pPr lvl="0">
              <a:spcBef>
                <a:spcPts val="0"/>
              </a:spcBef>
              <a:buSzPts val="2800"/>
            </a:pPr>
            <a:r>
              <a:rPr lang="lv-LV"/>
              <a:t>316. un 318. SĒRIJAS DAUDZDZĪVOKĻU DZĪVOJAMĀS ĒKAS</a:t>
            </a:r>
            <a:endParaRPr lang="lv-LV" sz="2800" cap="all">
              <a:ea typeface="Arial"/>
              <a:cs typeface="Arial"/>
              <a:sym typeface="Arial"/>
            </a:endParaRPr>
          </a:p>
        </p:txBody>
      </p:sp>
      <p:sp>
        <p:nvSpPr>
          <p:cNvPr id="3" name="Teksta vietturis 2">
            <a:extLst>
              <a:ext uri="{FF2B5EF4-FFF2-40B4-BE49-F238E27FC236}">
                <a16:creationId xmlns:a16="http://schemas.microsoft.com/office/drawing/2014/main" id="{9A05C177-5806-4871-9339-E8517810603D}"/>
              </a:ext>
            </a:extLst>
          </p:cNvPr>
          <p:cNvSpPr>
            <a:spLocks noGrp="1"/>
          </p:cNvSpPr>
          <p:nvPr>
            <p:ph type="body" sz="quarter" idx="11"/>
          </p:nvPr>
        </p:nvSpPr>
        <p:spPr>
          <a:xfrm>
            <a:off x="631825" y="3433761"/>
            <a:ext cx="4611688" cy="1611313"/>
          </a:xfrm>
        </p:spPr>
        <p:txBody>
          <a:bodyPr vert="horz" lIns="91440" tIns="45720" rIns="91440" bIns="45720" anchor="t"/>
          <a:lstStyle/>
          <a:p>
            <a:r>
              <a:rPr lang="lv-LV">
                <a:latin typeface="Arial"/>
                <a:cs typeface="Arial"/>
              </a:rPr>
              <a:t>RĪGA, JELGAVA,	VENTSPILS, RĒZEKNE</a:t>
            </a:r>
            <a:endParaRPr lang="lv-LV"/>
          </a:p>
        </p:txBody>
      </p:sp>
    </p:spTree>
    <p:extLst>
      <p:ext uri="{BB962C8B-B14F-4D97-AF65-F5344CB8AC3E}">
        <p14:creationId xmlns:p14="http://schemas.microsoft.com/office/powerpoint/2010/main" val="322022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CF7DBFE-577F-446E-BA7D-BAC6BBEBEA0D}"/>
              </a:ext>
            </a:extLst>
          </p:cNvPr>
          <p:cNvSpPr>
            <a:spLocks noGrp="1"/>
          </p:cNvSpPr>
          <p:nvPr>
            <p:ph type="body" sz="quarter" idx="10"/>
          </p:nvPr>
        </p:nvSpPr>
        <p:spPr/>
        <p:txBody>
          <a:bodyPr/>
          <a:lstStyle/>
          <a:p>
            <a:r>
              <a:rPr lang="lv-LV"/>
              <a:t>Izpēte un apsekošana</a:t>
            </a:r>
          </a:p>
        </p:txBody>
      </p:sp>
      <p:sp>
        <p:nvSpPr>
          <p:cNvPr id="3" name="Teksta vietturis 2">
            <a:extLst>
              <a:ext uri="{FF2B5EF4-FFF2-40B4-BE49-F238E27FC236}">
                <a16:creationId xmlns:a16="http://schemas.microsoft.com/office/drawing/2014/main" id="{D30D60B1-9CA6-4A65-993F-BF7898C42E10}"/>
              </a:ext>
            </a:extLst>
          </p:cNvPr>
          <p:cNvSpPr>
            <a:spLocks noGrp="1"/>
          </p:cNvSpPr>
          <p:nvPr>
            <p:ph type="body" sz="quarter" idx="11"/>
          </p:nvPr>
        </p:nvSpPr>
        <p:spPr/>
        <p:txBody>
          <a:bodyPr vert="horz" lIns="91440" tIns="45720" rIns="91440" bIns="45720" anchor="t"/>
          <a:lstStyle/>
          <a:p>
            <a:pPr marL="342900" indent="-342900" algn="just">
              <a:buFont typeface="Arial" panose="020B0604020202020204" pitchFamily="34" charset="0"/>
              <a:buChar char="•"/>
            </a:pPr>
            <a:r>
              <a:rPr lang="lv" dirty="0">
                <a:latin typeface="Arial"/>
                <a:cs typeface="Arial"/>
              </a:rPr>
              <a:t>Izpildītājs SIA “CMB” sākotnēji 37 namu </a:t>
            </a:r>
            <a:r>
              <a:rPr lang="lv" err="1">
                <a:latin typeface="Arial"/>
                <a:cs typeface="Arial"/>
              </a:rPr>
              <a:t>apsaimniekotājiem</a:t>
            </a:r>
            <a:r>
              <a:rPr lang="lv" dirty="0">
                <a:latin typeface="Arial"/>
                <a:cs typeface="Arial"/>
              </a:rPr>
              <a:t> visā Latvijas teritorijā izsūtīja aicinājumu uz sadarbību un uzsāka arhīvos un tīmeklī publiski pieejamās dokumentācijas par 316. un 318. sērijas ēkām izpēti</a:t>
            </a:r>
            <a:r>
              <a:rPr lang="lv-LV" dirty="0">
                <a:latin typeface="Arial"/>
                <a:cs typeface="Arial"/>
              </a:rPr>
              <a:t>.</a:t>
            </a:r>
          </a:p>
          <a:p>
            <a:pPr marL="342900" indent="-342900" algn="just">
              <a:buFont typeface="Arial" panose="020B0604020202020204" pitchFamily="34" charset="0"/>
              <a:buChar char="•"/>
            </a:pPr>
            <a:endParaRPr lang="lv-LV" dirty="0">
              <a:latin typeface="Arial"/>
              <a:cs typeface="Arial"/>
            </a:endParaRPr>
          </a:p>
          <a:p>
            <a:pPr marL="342900" indent="-342900" algn="just">
              <a:buFont typeface="Arial" panose="020B0604020202020204" pitchFamily="34" charset="0"/>
              <a:buChar char="•"/>
            </a:pPr>
            <a:r>
              <a:rPr lang="lv-LV" dirty="0">
                <a:latin typeface="Arial"/>
                <a:cs typeface="Arial"/>
              </a:rPr>
              <a:t>Izpildītājs iepazinies ar 65 iepriekš sagatavotiem tehniskās apsekošanas atzinumiem par 1-316 sērijas un 1-318 sērijas ēkām un to balkoniem.</a:t>
            </a:r>
          </a:p>
        </p:txBody>
      </p:sp>
    </p:spTree>
    <p:extLst>
      <p:ext uri="{BB962C8B-B14F-4D97-AF65-F5344CB8AC3E}">
        <p14:creationId xmlns:p14="http://schemas.microsoft.com/office/powerpoint/2010/main" val="3680094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a:t>Izpēte un apsekošana</a:t>
            </a:r>
          </a:p>
        </p:txBody>
      </p:sp>
      <p:sp>
        <p:nvSpPr>
          <p:cNvPr id="3" name="Text Placeholder 2"/>
          <p:cNvSpPr>
            <a:spLocks noGrp="1"/>
          </p:cNvSpPr>
          <p:nvPr>
            <p:ph type="body" sz="quarter" idx="11"/>
          </p:nvPr>
        </p:nvSpPr>
        <p:spPr>
          <a:xfrm>
            <a:off x="339441" y="843107"/>
            <a:ext cx="8042560" cy="3357711"/>
          </a:xfrm>
        </p:spPr>
        <p:txBody>
          <a:bodyPr vert="horz" lIns="91440" tIns="45720" rIns="91440" bIns="45720" anchor="t"/>
          <a:lstStyle/>
          <a:p>
            <a:pPr marL="342900" indent="-342900" algn="just">
              <a:buFont typeface="Arial" panose="020B0604020202020204" pitchFamily="34" charset="0"/>
              <a:buChar char="•"/>
            </a:pPr>
            <a:r>
              <a:rPr lang="lv-LV" dirty="0">
                <a:latin typeface="Arial"/>
                <a:cs typeface="Arial"/>
              </a:rPr>
              <a:t>Izpētes veicējs ir detalizēti apsekojis ēku pagrabus, bēniņus, kāpņu telpas, fasādes, veicis ēku </a:t>
            </a:r>
            <a:r>
              <a:rPr lang="lv-LV" dirty="0" err="1">
                <a:latin typeface="Arial"/>
                <a:cs typeface="Arial"/>
              </a:rPr>
              <a:t>vertikalitātes</a:t>
            </a:r>
            <a:r>
              <a:rPr lang="lv-LV" dirty="0">
                <a:latin typeface="Arial"/>
                <a:cs typeface="Arial"/>
              </a:rPr>
              <a:t> uzmērījumus. </a:t>
            </a:r>
            <a:endParaRPr lang="en-US" dirty="0"/>
          </a:p>
          <a:p>
            <a:pPr marL="342900" indent="-342900" algn="just">
              <a:buFont typeface="Arial" panose="020B0604020202020204" pitchFamily="34" charset="0"/>
              <a:buChar char="•"/>
            </a:pPr>
            <a:r>
              <a:rPr lang="lv-LV" dirty="0">
                <a:latin typeface="Arial"/>
                <a:cs typeface="Arial"/>
              </a:rPr>
              <a:t>Nodrošināta piekļuve dzīvokļiem ēkās dažādos stāvos un novietojuma vietās (ēku vidusdaļā, stūros, pirmajos stāvos, pēdējos stāvos), kur tika apsekotas nesošās konstrukcijas un balkoni tiešā tuvumā.</a:t>
            </a:r>
            <a:endParaRPr lang="lv-LV" dirty="0"/>
          </a:p>
        </p:txBody>
      </p:sp>
    </p:spTree>
    <p:extLst>
      <p:ext uri="{BB962C8B-B14F-4D97-AF65-F5344CB8AC3E}">
        <p14:creationId xmlns:p14="http://schemas.microsoft.com/office/powerpoint/2010/main" val="409548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16C2390-EEDA-47C8-8517-491176E819C0}"/>
              </a:ext>
            </a:extLst>
          </p:cNvPr>
          <p:cNvSpPr>
            <a:spLocks noGrp="1"/>
          </p:cNvSpPr>
          <p:nvPr>
            <p:ph type="body" sz="quarter" idx="10"/>
          </p:nvPr>
        </p:nvSpPr>
        <p:spPr/>
        <p:txBody>
          <a:bodyPr/>
          <a:lstStyle/>
          <a:p>
            <a:r>
              <a:rPr lang="lv-LV"/>
              <a:t>Izpēte un apsekošana</a:t>
            </a:r>
          </a:p>
        </p:txBody>
      </p:sp>
      <p:sp>
        <p:nvSpPr>
          <p:cNvPr id="3" name="Teksta vietturis 2">
            <a:extLst>
              <a:ext uri="{FF2B5EF4-FFF2-40B4-BE49-F238E27FC236}">
                <a16:creationId xmlns:a16="http://schemas.microsoft.com/office/drawing/2014/main" id="{EB80AA4C-A1CC-4457-BA41-907AA23CDFA9}"/>
              </a:ext>
            </a:extLst>
          </p:cNvPr>
          <p:cNvSpPr>
            <a:spLocks noGrp="1"/>
          </p:cNvSpPr>
          <p:nvPr>
            <p:ph type="body" sz="quarter" idx="11"/>
          </p:nvPr>
        </p:nvSpPr>
        <p:spPr>
          <a:xfrm>
            <a:off x="526791" y="1535339"/>
            <a:ext cx="8074478" cy="2632529"/>
          </a:xfrm>
        </p:spPr>
        <p:txBody>
          <a:bodyPr vert="horz" lIns="91440" tIns="45720" rIns="91440" bIns="45720" anchor="t"/>
          <a:lstStyle/>
          <a:p>
            <a:pPr marL="342900" indent="-342900" algn="just">
              <a:buFont typeface="Arial" panose="020B0604020202020204" pitchFamily="34" charset="0"/>
              <a:buChar char="•"/>
            </a:pPr>
            <a:r>
              <a:rPr lang="lv-LV" sz="1800" dirty="0">
                <a:latin typeface="Arial"/>
                <a:cs typeface="Arial"/>
              </a:rPr>
              <a:t>Dzīvokļos plānojuma izmaiņas, parasti apvienojot atsevišķas telpas</a:t>
            </a:r>
          </a:p>
          <a:p>
            <a:pPr marL="342900" indent="-342900" algn="just">
              <a:buFont typeface="Arial" panose="020B0604020202020204" pitchFamily="34" charset="0"/>
              <a:buChar char="•"/>
            </a:pPr>
            <a:r>
              <a:rPr lang="lv-LV" sz="1800" dirty="0">
                <a:latin typeface="Arial"/>
                <a:cs typeface="Arial"/>
              </a:rPr>
              <a:t>Veikti būvkonstrukciju uzmērījumi un negraujošās pārbaudes,  </a:t>
            </a:r>
          </a:p>
          <a:p>
            <a:pPr marL="342900" indent="-342900" algn="just">
              <a:buFont typeface="Arial" panose="020B0604020202020204" pitchFamily="34" charset="0"/>
              <a:buChar char="•"/>
            </a:pPr>
            <a:r>
              <a:rPr lang="lv-LV" sz="1800" dirty="0">
                <a:latin typeface="Arial"/>
                <a:cs typeface="Arial"/>
              </a:rPr>
              <a:t>Fasāžu un balkonu vizuāla apskate 12 atjaunotām ēkām.</a:t>
            </a:r>
          </a:p>
          <a:p>
            <a:pPr marL="342900" indent="-342900" algn="just">
              <a:buFont typeface="Arial" panose="020B0604020202020204" pitchFamily="34" charset="0"/>
              <a:buChar char="•"/>
            </a:pPr>
            <a:r>
              <a:rPr lang="lv-LV" sz="1800" dirty="0">
                <a:latin typeface="Arial"/>
                <a:cs typeface="Arial"/>
              </a:rPr>
              <a:t>Visām 20 apsekotajām ēkām tika atrasts pilnīgi vai daļēji atbilstošs tipveida projekts (1-316 sērijas ēkām vairāki tipveida projekta varianti). </a:t>
            </a:r>
          </a:p>
        </p:txBody>
      </p:sp>
    </p:spTree>
    <p:extLst>
      <p:ext uri="{BB962C8B-B14F-4D97-AF65-F5344CB8AC3E}">
        <p14:creationId xmlns:p14="http://schemas.microsoft.com/office/powerpoint/2010/main" val="58563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C6D4E-844D-9385-C0A1-80AE903DD250}"/>
              </a:ext>
            </a:extLst>
          </p:cNvPr>
          <p:cNvSpPr>
            <a:spLocks noGrp="1"/>
          </p:cNvSpPr>
          <p:nvPr>
            <p:ph type="body" sz="quarter" idx="10"/>
          </p:nvPr>
        </p:nvSpPr>
        <p:spPr>
          <a:xfrm>
            <a:off x="542924" y="252413"/>
            <a:ext cx="7947563" cy="336340"/>
          </a:xfrm>
        </p:spPr>
        <p:txBody>
          <a:bodyPr vert="horz" lIns="91440" tIns="45720" rIns="91440" bIns="45720" anchor="t"/>
          <a:lstStyle/>
          <a:p>
            <a:r>
              <a:rPr lang="lv-LV">
                <a:latin typeface="Arial"/>
                <a:cs typeface="Arial"/>
              </a:rPr>
              <a:t>Pieejamie iepriekš veikto TA atzinumi</a:t>
            </a:r>
            <a:endParaRPr lang="en-US"/>
          </a:p>
        </p:txBody>
      </p:sp>
      <p:sp>
        <p:nvSpPr>
          <p:cNvPr id="3" name="Text Placeholder 2">
            <a:extLst>
              <a:ext uri="{FF2B5EF4-FFF2-40B4-BE49-F238E27FC236}">
                <a16:creationId xmlns:a16="http://schemas.microsoft.com/office/drawing/2014/main" id="{0DFCCFE6-05CD-5490-042A-CA18143F435A}"/>
              </a:ext>
            </a:extLst>
          </p:cNvPr>
          <p:cNvSpPr>
            <a:spLocks noGrp="1"/>
          </p:cNvSpPr>
          <p:nvPr>
            <p:ph type="body" sz="quarter" idx="11"/>
          </p:nvPr>
        </p:nvSpPr>
        <p:spPr/>
        <p:txBody>
          <a:bodyPr vert="horz" lIns="91440" tIns="45720" rIns="91440" bIns="45720" anchor="t"/>
          <a:lstStyle/>
          <a:p>
            <a:pPr marL="342900" indent="-342900">
              <a:buChar char="•"/>
            </a:pPr>
            <a:r>
              <a:rPr lang="en-GB" dirty="0" err="1">
                <a:latin typeface="Arial"/>
                <a:cs typeface="Arial"/>
              </a:rPr>
              <a:t>Tehniskās</a:t>
            </a:r>
            <a:r>
              <a:rPr lang="en-GB" dirty="0">
                <a:latin typeface="Arial"/>
                <a:cs typeface="Arial"/>
              </a:rPr>
              <a:t> </a:t>
            </a:r>
            <a:r>
              <a:rPr lang="en-GB" dirty="0" err="1">
                <a:latin typeface="Arial"/>
                <a:cs typeface="Arial"/>
              </a:rPr>
              <a:t>apsekošanas</a:t>
            </a:r>
            <a:r>
              <a:rPr lang="en-GB" dirty="0">
                <a:latin typeface="Arial"/>
                <a:cs typeface="Arial"/>
              </a:rPr>
              <a:t> </a:t>
            </a:r>
            <a:r>
              <a:rPr lang="en-GB" dirty="0" err="1">
                <a:latin typeface="Arial"/>
                <a:cs typeface="Arial"/>
              </a:rPr>
              <a:t>atzinumos</a:t>
            </a:r>
            <a:r>
              <a:rPr lang="en-GB" dirty="0">
                <a:latin typeface="Arial"/>
                <a:cs typeface="Arial"/>
              </a:rPr>
              <a:t> nav </a:t>
            </a:r>
            <a:r>
              <a:rPr lang="en-GB" dirty="0" err="1">
                <a:latin typeface="Arial"/>
                <a:cs typeface="Arial"/>
              </a:rPr>
              <a:t>konstatētas</a:t>
            </a:r>
            <a:r>
              <a:rPr lang="en-GB" dirty="0">
                <a:latin typeface="Arial"/>
                <a:cs typeface="Arial"/>
              </a:rPr>
              <a:t> </a:t>
            </a:r>
            <a:r>
              <a:rPr lang="en-GB" dirty="0" err="1">
                <a:latin typeface="Arial"/>
                <a:cs typeface="Arial"/>
              </a:rPr>
              <a:t>izteiktas</a:t>
            </a:r>
            <a:r>
              <a:rPr lang="en-GB" dirty="0">
                <a:latin typeface="Arial"/>
                <a:cs typeface="Arial"/>
              </a:rPr>
              <a:t> </a:t>
            </a:r>
            <a:r>
              <a:rPr lang="en-GB" dirty="0" err="1">
                <a:latin typeface="Arial"/>
                <a:cs typeface="Arial"/>
              </a:rPr>
              <a:t>tipiskas</a:t>
            </a:r>
            <a:r>
              <a:rPr lang="en-GB" dirty="0">
                <a:latin typeface="Arial"/>
                <a:cs typeface="Arial"/>
              </a:rPr>
              <a:t> </a:t>
            </a:r>
            <a:r>
              <a:rPr lang="en-GB" dirty="0" err="1">
                <a:latin typeface="Arial"/>
                <a:cs typeface="Arial"/>
              </a:rPr>
              <a:t>problēmas</a:t>
            </a:r>
            <a:r>
              <a:rPr lang="en-GB" dirty="0">
                <a:latin typeface="Arial"/>
                <a:cs typeface="Arial"/>
              </a:rPr>
              <a:t>;</a:t>
            </a:r>
            <a:endParaRPr lang="en-US" dirty="0">
              <a:latin typeface="Arial"/>
              <a:cs typeface="Arial"/>
            </a:endParaRPr>
          </a:p>
          <a:p>
            <a:pPr marL="342900" indent="-342900">
              <a:buChar char="•"/>
            </a:pPr>
            <a:r>
              <a:rPr lang="en-GB" dirty="0" err="1">
                <a:latin typeface="Arial"/>
                <a:cs typeface="Arial"/>
              </a:rPr>
              <a:t>Nesošās</a:t>
            </a:r>
            <a:r>
              <a:rPr lang="en-GB" dirty="0">
                <a:latin typeface="Arial"/>
                <a:cs typeface="Arial"/>
              </a:rPr>
              <a:t> </a:t>
            </a:r>
            <a:r>
              <a:rPr lang="en-GB" dirty="0" err="1">
                <a:latin typeface="Arial"/>
                <a:cs typeface="Arial"/>
              </a:rPr>
              <a:t>konstrukcijas</a:t>
            </a:r>
            <a:r>
              <a:rPr lang="en-GB" dirty="0">
                <a:latin typeface="Arial"/>
                <a:cs typeface="Arial"/>
              </a:rPr>
              <a:t> </a:t>
            </a:r>
            <a:r>
              <a:rPr lang="en-GB" dirty="0" err="1">
                <a:latin typeface="Arial"/>
                <a:cs typeface="Arial"/>
              </a:rPr>
              <a:t>kopumā</a:t>
            </a:r>
            <a:r>
              <a:rPr lang="en-GB" dirty="0">
                <a:latin typeface="Arial"/>
                <a:cs typeface="Arial"/>
              </a:rPr>
              <a:t> </a:t>
            </a:r>
            <a:r>
              <a:rPr lang="en-GB" dirty="0" err="1">
                <a:latin typeface="Arial"/>
                <a:cs typeface="Arial"/>
              </a:rPr>
              <a:t>ir</a:t>
            </a:r>
            <a:r>
              <a:rPr lang="en-GB" dirty="0">
                <a:latin typeface="Arial"/>
                <a:cs typeface="Arial"/>
              </a:rPr>
              <a:t> bez </a:t>
            </a:r>
            <a:r>
              <a:rPr lang="en-GB" dirty="0" err="1">
                <a:latin typeface="Arial"/>
                <a:cs typeface="Arial"/>
              </a:rPr>
              <a:t>būtiskiem</a:t>
            </a:r>
            <a:r>
              <a:rPr lang="en-GB" dirty="0">
                <a:latin typeface="Arial"/>
                <a:cs typeface="Arial"/>
              </a:rPr>
              <a:t> </a:t>
            </a:r>
            <a:r>
              <a:rPr lang="en-GB" dirty="0" err="1">
                <a:latin typeface="Arial"/>
                <a:cs typeface="Arial"/>
              </a:rPr>
              <a:t>bojājumiem</a:t>
            </a:r>
            <a:r>
              <a:rPr lang="en-GB" dirty="0">
                <a:latin typeface="Arial"/>
                <a:cs typeface="Arial"/>
              </a:rPr>
              <a:t>;</a:t>
            </a:r>
          </a:p>
          <a:p>
            <a:pPr marL="342900" indent="-342900">
              <a:buChar char="•"/>
            </a:pPr>
            <a:r>
              <a:rPr lang="en-GB" dirty="0" err="1">
                <a:latin typeface="Arial"/>
                <a:cs typeface="Arial"/>
              </a:rPr>
              <a:t>Bojājumi</a:t>
            </a:r>
            <a:r>
              <a:rPr lang="en-GB" dirty="0">
                <a:latin typeface="Arial"/>
                <a:cs typeface="Arial"/>
              </a:rPr>
              <a:t> </a:t>
            </a:r>
            <a:r>
              <a:rPr lang="en-GB" dirty="0" err="1">
                <a:latin typeface="Arial"/>
                <a:cs typeface="Arial"/>
              </a:rPr>
              <a:t>saistīti</a:t>
            </a:r>
            <a:r>
              <a:rPr lang="en-GB" dirty="0">
                <a:latin typeface="Arial"/>
                <a:cs typeface="Arial"/>
              </a:rPr>
              <a:t> </a:t>
            </a:r>
            <a:r>
              <a:rPr lang="en-GB" dirty="0" err="1">
                <a:latin typeface="Arial"/>
                <a:cs typeface="Arial"/>
              </a:rPr>
              <a:t>ar</a:t>
            </a:r>
            <a:r>
              <a:rPr lang="en-GB" dirty="0">
                <a:latin typeface="Arial"/>
                <a:cs typeface="Arial"/>
              </a:rPr>
              <a:t>:</a:t>
            </a:r>
          </a:p>
          <a:p>
            <a:pPr marL="1051560" lvl="1" indent="-342900">
              <a:buFont typeface="Courier New"/>
              <a:buChar char="o"/>
            </a:pPr>
            <a:r>
              <a:rPr lang="en-GB" sz="1800" dirty="0" err="1">
                <a:latin typeface="Arial"/>
                <a:cs typeface="Arial"/>
              </a:rPr>
              <a:t>problēmām</a:t>
            </a:r>
            <a:r>
              <a:rPr lang="en-GB" sz="1800" dirty="0">
                <a:latin typeface="Arial"/>
                <a:cs typeface="Arial"/>
              </a:rPr>
              <a:t> </a:t>
            </a:r>
            <a:r>
              <a:rPr lang="en-GB" sz="1800" dirty="0" err="1">
                <a:latin typeface="Arial"/>
                <a:cs typeface="Arial"/>
              </a:rPr>
              <a:t>ēku</a:t>
            </a:r>
            <a:r>
              <a:rPr lang="en-GB" sz="1800" dirty="0">
                <a:latin typeface="Arial"/>
                <a:cs typeface="Arial"/>
              </a:rPr>
              <a:t> </a:t>
            </a:r>
            <a:r>
              <a:rPr lang="en-GB" sz="1800" dirty="0" err="1">
                <a:latin typeface="Arial"/>
                <a:cs typeface="Arial"/>
              </a:rPr>
              <a:t>lietus</a:t>
            </a:r>
            <a:r>
              <a:rPr lang="en-GB" sz="1800" dirty="0">
                <a:latin typeface="Arial"/>
                <a:cs typeface="Arial"/>
              </a:rPr>
              <a:t> </a:t>
            </a:r>
            <a:r>
              <a:rPr lang="en-GB" sz="1800" dirty="0" err="1">
                <a:latin typeface="Arial"/>
                <a:cs typeface="Arial"/>
              </a:rPr>
              <a:t>ūdens</a:t>
            </a:r>
            <a:r>
              <a:rPr lang="en-GB" sz="1800" dirty="0">
                <a:latin typeface="Arial"/>
                <a:cs typeface="Arial"/>
              </a:rPr>
              <a:t> </a:t>
            </a:r>
            <a:r>
              <a:rPr lang="en-GB" sz="1800" dirty="0" err="1">
                <a:latin typeface="Arial"/>
                <a:cs typeface="Arial"/>
              </a:rPr>
              <a:t>novadīšanas</a:t>
            </a:r>
            <a:r>
              <a:rPr lang="en-GB" sz="1800" dirty="0">
                <a:latin typeface="Arial"/>
                <a:cs typeface="Arial"/>
              </a:rPr>
              <a:t> </a:t>
            </a:r>
            <a:r>
              <a:rPr lang="en-GB" sz="1800" dirty="0" err="1">
                <a:latin typeface="Arial"/>
                <a:cs typeface="Arial"/>
              </a:rPr>
              <a:t>sistēmā</a:t>
            </a:r>
            <a:r>
              <a:rPr lang="en-GB" sz="1800" dirty="0">
                <a:latin typeface="Arial"/>
                <a:cs typeface="Arial"/>
              </a:rPr>
              <a:t> un to </a:t>
            </a:r>
            <a:r>
              <a:rPr lang="en-GB" sz="1800" dirty="0" err="1">
                <a:latin typeface="Arial"/>
                <a:cs typeface="Arial"/>
              </a:rPr>
              <a:t>risinājumu</a:t>
            </a:r>
            <a:r>
              <a:rPr lang="en-GB" sz="1800" dirty="0">
                <a:latin typeface="Arial"/>
                <a:cs typeface="Arial"/>
              </a:rPr>
              <a:t> </a:t>
            </a:r>
            <a:r>
              <a:rPr lang="en-GB" sz="1800" dirty="0" err="1">
                <a:latin typeface="Arial"/>
                <a:cs typeface="Arial"/>
              </a:rPr>
              <a:t>nepilnībās</a:t>
            </a:r>
            <a:r>
              <a:rPr lang="en-GB" sz="1800" dirty="0">
                <a:latin typeface="Arial"/>
                <a:cs typeface="Arial"/>
              </a:rPr>
              <a:t>;</a:t>
            </a:r>
            <a:endParaRPr lang="en-GB" sz="1800"/>
          </a:p>
          <a:p>
            <a:pPr marL="1051560" lvl="1" indent="-342900">
              <a:buFont typeface="Courier New"/>
              <a:buChar char="o"/>
            </a:pPr>
            <a:r>
              <a:rPr lang="en-GB" sz="1800" dirty="0" err="1">
                <a:latin typeface="Arial"/>
                <a:cs typeface="Arial"/>
              </a:rPr>
              <a:t>nolietojies</a:t>
            </a:r>
            <a:r>
              <a:rPr lang="en-GB" sz="1800" dirty="0">
                <a:latin typeface="Arial"/>
                <a:cs typeface="Arial"/>
              </a:rPr>
              <a:t> </a:t>
            </a:r>
            <a:r>
              <a:rPr lang="en-GB" sz="1800" dirty="0" err="1">
                <a:latin typeface="Arial"/>
                <a:cs typeface="Arial"/>
              </a:rPr>
              <a:t>Onduline</a:t>
            </a:r>
            <a:r>
              <a:rPr lang="en-GB" sz="1800" dirty="0">
                <a:latin typeface="Arial"/>
                <a:cs typeface="Arial"/>
              </a:rPr>
              <a:t> </a:t>
            </a:r>
            <a:r>
              <a:rPr lang="en-GB" sz="1800" dirty="0" err="1">
                <a:latin typeface="Arial"/>
                <a:cs typeface="Arial"/>
              </a:rPr>
              <a:t>jumta</a:t>
            </a:r>
            <a:r>
              <a:rPr lang="en-GB" sz="1800" dirty="0">
                <a:latin typeface="Arial"/>
                <a:cs typeface="Arial"/>
              </a:rPr>
              <a:t> </a:t>
            </a:r>
            <a:r>
              <a:rPr lang="en-GB" sz="1800" dirty="0" err="1">
                <a:latin typeface="Arial"/>
                <a:cs typeface="Arial"/>
              </a:rPr>
              <a:t>segums</a:t>
            </a:r>
            <a:r>
              <a:rPr lang="en-GB" sz="1800" dirty="0">
                <a:latin typeface="Arial"/>
                <a:cs typeface="Arial"/>
              </a:rPr>
              <a:t>;</a:t>
            </a:r>
            <a:endParaRPr lang="en-GB" sz="1800"/>
          </a:p>
          <a:p>
            <a:pPr marL="1051560" lvl="1" indent="-342900">
              <a:buFont typeface="Courier New"/>
              <a:buChar char="o"/>
            </a:pPr>
            <a:r>
              <a:rPr lang="en-GB" sz="1800" dirty="0" err="1">
                <a:latin typeface="Arial"/>
                <a:cs typeface="Arial"/>
              </a:rPr>
              <a:t>individuālas</a:t>
            </a:r>
            <a:r>
              <a:rPr lang="en-GB" sz="1800" dirty="0">
                <a:latin typeface="Arial"/>
                <a:cs typeface="Arial"/>
              </a:rPr>
              <a:t> </a:t>
            </a:r>
            <a:r>
              <a:rPr lang="en-GB" sz="1800" dirty="0" err="1">
                <a:latin typeface="Arial"/>
                <a:cs typeface="Arial"/>
              </a:rPr>
              <a:t>katras</a:t>
            </a:r>
            <a:r>
              <a:rPr lang="en-GB" sz="1800" dirty="0">
                <a:latin typeface="Arial"/>
                <a:cs typeface="Arial"/>
              </a:rPr>
              <a:t> </a:t>
            </a:r>
            <a:r>
              <a:rPr lang="en-GB" sz="1800" dirty="0" err="1">
                <a:latin typeface="Arial"/>
                <a:cs typeface="Arial"/>
              </a:rPr>
              <a:t>ēkas</a:t>
            </a:r>
            <a:r>
              <a:rPr lang="en-GB" sz="1800" dirty="0">
                <a:latin typeface="Arial"/>
                <a:cs typeface="Arial"/>
              </a:rPr>
              <a:t> </a:t>
            </a:r>
            <a:r>
              <a:rPr lang="en-GB" sz="1800" dirty="0" err="1">
                <a:latin typeface="Arial"/>
                <a:cs typeface="Arial"/>
              </a:rPr>
              <a:t>specifiskām</a:t>
            </a:r>
            <a:r>
              <a:rPr lang="en-GB" sz="1800" dirty="0">
                <a:latin typeface="Arial"/>
                <a:cs typeface="Arial"/>
              </a:rPr>
              <a:t> </a:t>
            </a:r>
            <a:r>
              <a:rPr lang="en-GB" sz="1800" dirty="0" err="1">
                <a:latin typeface="Arial"/>
                <a:cs typeface="Arial"/>
              </a:rPr>
              <a:t>problēmas</a:t>
            </a:r>
            <a:r>
              <a:rPr lang="en-GB" sz="1800" dirty="0">
                <a:latin typeface="Arial"/>
                <a:cs typeface="Arial"/>
              </a:rPr>
              <a:t>, </a:t>
            </a:r>
            <a:r>
              <a:rPr lang="en-GB" sz="1800" dirty="0" err="1">
                <a:latin typeface="Arial"/>
                <a:cs typeface="Arial"/>
              </a:rPr>
              <a:t>piemēram</a:t>
            </a:r>
            <a:r>
              <a:rPr lang="en-GB" sz="1800" dirty="0">
                <a:latin typeface="Arial"/>
                <a:cs typeface="Arial"/>
              </a:rPr>
              <a:t>, </a:t>
            </a:r>
            <a:r>
              <a:rPr lang="en-GB" sz="1800" dirty="0" err="1">
                <a:latin typeface="Arial"/>
                <a:cs typeface="Arial"/>
              </a:rPr>
              <a:t>inženiertīklu</a:t>
            </a:r>
            <a:r>
              <a:rPr lang="en-GB" sz="1800" dirty="0">
                <a:latin typeface="Arial"/>
                <a:cs typeface="Arial"/>
              </a:rPr>
              <a:t> </a:t>
            </a:r>
            <a:r>
              <a:rPr lang="en-GB" sz="1800" dirty="0" err="1">
                <a:latin typeface="Arial"/>
                <a:cs typeface="Arial"/>
              </a:rPr>
              <a:t>avārijas</a:t>
            </a:r>
            <a:r>
              <a:rPr lang="en-GB" sz="1800" dirty="0">
                <a:latin typeface="Arial"/>
                <a:cs typeface="Arial"/>
              </a:rPr>
              <a:t>, </a:t>
            </a:r>
            <a:r>
              <a:rPr lang="en-GB" sz="1800" dirty="0" err="1">
                <a:latin typeface="Arial"/>
                <a:cs typeface="Arial"/>
              </a:rPr>
              <a:t>ugunsgrēki</a:t>
            </a:r>
            <a:r>
              <a:rPr lang="en-GB" sz="1800" dirty="0">
                <a:latin typeface="Arial"/>
                <a:cs typeface="Arial"/>
              </a:rPr>
              <a:t>;</a:t>
            </a:r>
            <a:endParaRPr lang="en-GB" sz="1800"/>
          </a:p>
        </p:txBody>
      </p:sp>
    </p:spTree>
    <p:extLst>
      <p:ext uri="{BB962C8B-B14F-4D97-AF65-F5344CB8AC3E}">
        <p14:creationId xmlns:p14="http://schemas.microsoft.com/office/powerpoint/2010/main" val="317687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96EA-19E1-22F8-D516-7771C2C177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546A2D-869B-B649-D213-C0BEAF2439A9}"/>
              </a:ext>
            </a:extLst>
          </p:cNvPr>
          <p:cNvSpPr>
            <a:spLocks noGrp="1"/>
          </p:cNvSpPr>
          <p:nvPr>
            <p:ph type="body" sz="quarter" idx="10"/>
          </p:nvPr>
        </p:nvSpPr>
        <p:spPr>
          <a:xfrm>
            <a:off x="542924" y="252413"/>
            <a:ext cx="7947563" cy="336340"/>
          </a:xfrm>
        </p:spPr>
        <p:txBody>
          <a:bodyPr vert="horz" lIns="91440" tIns="45720" rIns="91440" bIns="45720" anchor="t"/>
          <a:lstStyle/>
          <a:p>
            <a:r>
              <a:rPr lang="lv-LV">
                <a:latin typeface="Arial"/>
                <a:cs typeface="Arial"/>
              </a:rPr>
              <a:t>Pieejamie iepriekš veikto TA atzinumi</a:t>
            </a:r>
            <a:endParaRPr lang="en-US"/>
          </a:p>
        </p:txBody>
      </p:sp>
      <p:sp>
        <p:nvSpPr>
          <p:cNvPr id="3" name="Text Placeholder 2">
            <a:extLst>
              <a:ext uri="{FF2B5EF4-FFF2-40B4-BE49-F238E27FC236}">
                <a16:creationId xmlns:a16="http://schemas.microsoft.com/office/drawing/2014/main" id="{8FE72BD0-C9F9-46DB-FDEE-D8728BD3B19C}"/>
              </a:ext>
            </a:extLst>
          </p:cNvPr>
          <p:cNvSpPr>
            <a:spLocks noGrp="1"/>
          </p:cNvSpPr>
          <p:nvPr>
            <p:ph type="body" sz="quarter" idx="11"/>
          </p:nvPr>
        </p:nvSpPr>
        <p:spPr/>
        <p:txBody>
          <a:bodyPr vert="horz" lIns="91440" tIns="45720" rIns="91440" bIns="45720" anchor="t"/>
          <a:lstStyle/>
          <a:p>
            <a:pPr marL="342900" indent="-342900">
              <a:buChar char="•"/>
            </a:pPr>
            <a:r>
              <a:rPr lang="en-GB" err="1">
                <a:latin typeface="Arial"/>
                <a:cs typeface="Arial"/>
              </a:rPr>
              <a:t>Apsaimniekotājiem</a:t>
            </a:r>
            <a:r>
              <a:rPr lang="en-GB">
                <a:latin typeface="Arial"/>
                <a:cs typeface="Arial"/>
              </a:rPr>
              <a:t> </a:t>
            </a:r>
            <a:r>
              <a:rPr lang="en-GB" err="1">
                <a:latin typeface="Arial"/>
                <a:cs typeface="Arial"/>
              </a:rPr>
              <a:t>pieejamie</a:t>
            </a:r>
            <a:r>
              <a:rPr lang="en-GB">
                <a:latin typeface="Arial"/>
                <a:cs typeface="Arial"/>
              </a:rPr>
              <a:t> </a:t>
            </a:r>
            <a:r>
              <a:rPr lang="en-GB" err="1">
                <a:latin typeface="Arial"/>
                <a:cs typeface="Arial"/>
              </a:rPr>
              <a:t>tehniskās</a:t>
            </a:r>
            <a:r>
              <a:rPr lang="en-GB">
                <a:latin typeface="Arial"/>
                <a:cs typeface="Arial"/>
              </a:rPr>
              <a:t> </a:t>
            </a:r>
            <a:r>
              <a:rPr lang="en-GB" err="1">
                <a:latin typeface="Arial"/>
                <a:cs typeface="Arial"/>
              </a:rPr>
              <a:t>apsekošanas</a:t>
            </a:r>
            <a:r>
              <a:rPr lang="en-GB">
                <a:latin typeface="Arial"/>
                <a:cs typeface="Arial"/>
              </a:rPr>
              <a:t> </a:t>
            </a:r>
            <a:r>
              <a:rPr lang="en-GB" err="1">
                <a:latin typeface="Arial"/>
                <a:cs typeface="Arial"/>
              </a:rPr>
              <a:t>atzinumi</a:t>
            </a:r>
            <a:r>
              <a:rPr lang="en-GB">
                <a:latin typeface="Arial"/>
                <a:cs typeface="Arial"/>
              </a:rPr>
              <a:t> </a:t>
            </a:r>
            <a:r>
              <a:rPr lang="en-GB" err="1">
                <a:latin typeface="Arial"/>
                <a:cs typeface="Arial"/>
              </a:rPr>
              <a:t>dzīvojamajām</a:t>
            </a:r>
            <a:r>
              <a:rPr lang="en-GB">
                <a:latin typeface="Arial"/>
                <a:cs typeface="Arial"/>
              </a:rPr>
              <a:t> </a:t>
            </a:r>
            <a:r>
              <a:rPr lang="en-GB" err="1">
                <a:latin typeface="Arial"/>
                <a:cs typeface="Arial"/>
              </a:rPr>
              <a:t>ēkām</a:t>
            </a:r>
            <a:r>
              <a:rPr lang="en-GB">
                <a:latin typeface="Arial"/>
                <a:cs typeface="Arial"/>
              </a:rPr>
              <a:t> </a:t>
            </a:r>
            <a:r>
              <a:rPr lang="en-GB" err="1">
                <a:latin typeface="Arial"/>
                <a:cs typeface="Arial"/>
              </a:rPr>
              <a:t>ir</a:t>
            </a:r>
            <a:r>
              <a:rPr lang="en-GB">
                <a:latin typeface="Arial"/>
                <a:cs typeface="Arial"/>
              </a:rPr>
              <a:t> </a:t>
            </a:r>
            <a:r>
              <a:rPr lang="en-GB" err="1">
                <a:latin typeface="Arial"/>
                <a:cs typeface="Arial"/>
              </a:rPr>
              <a:t>vispārīgi</a:t>
            </a:r>
            <a:r>
              <a:rPr lang="en-GB">
                <a:latin typeface="Arial"/>
                <a:cs typeface="Arial"/>
              </a:rPr>
              <a:t>, </a:t>
            </a:r>
            <a:r>
              <a:rPr lang="en-GB" err="1">
                <a:latin typeface="Arial"/>
                <a:cs typeface="Arial"/>
              </a:rPr>
              <a:t>bieži</a:t>
            </a:r>
            <a:r>
              <a:rPr lang="en-GB">
                <a:latin typeface="Arial"/>
                <a:cs typeface="Arial"/>
              </a:rPr>
              <a:t> bez </a:t>
            </a:r>
            <a:r>
              <a:rPr lang="en-GB" err="1">
                <a:latin typeface="Arial"/>
                <a:cs typeface="Arial"/>
              </a:rPr>
              <a:t>tehniskās</a:t>
            </a:r>
            <a:r>
              <a:rPr lang="en-GB">
                <a:latin typeface="Arial"/>
                <a:cs typeface="Arial"/>
              </a:rPr>
              <a:t> </a:t>
            </a:r>
            <a:r>
              <a:rPr lang="en-GB" err="1">
                <a:latin typeface="Arial"/>
                <a:cs typeface="Arial"/>
              </a:rPr>
              <a:t>apsekošanas</a:t>
            </a:r>
            <a:r>
              <a:rPr lang="en-GB">
                <a:latin typeface="Arial"/>
                <a:cs typeface="Arial"/>
              </a:rPr>
              <a:t> </a:t>
            </a:r>
            <a:r>
              <a:rPr lang="en-GB" err="1">
                <a:latin typeface="Arial"/>
                <a:cs typeface="Arial"/>
              </a:rPr>
              <a:t>atzinumos</a:t>
            </a:r>
            <a:r>
              <a:rPr lang="en-GB">
                <a:latin typeface="Arial"/>
                <a:cs typeface="Arial"/>
              </a:rPr>
              <a:t> </a:t>
            </a:r>
            <a:r>
              <a:rPr lang="en-GB" err="1">
                <a:latin typeface="Arial"/>
                <a:cs typeface="Arial"/>
              </a:rPr>
              <a:t>norādītiem</a:t>
            </a:r>
            <a:r>
              <a:rPr lang="en-GB">
                <a:latin typeface="Arial"/>
                <a:cs typeface="Arial"/>
              </a:rPr>
              <a:t> </a:t>
            </a:r>
            <a:r>
              <a:rPr lang="en-GB" err="1">
                <a:latin typeface="Arial"/>
                <a:cs typeface="Arial"/>
              </a:rPr>
              <a:t>pamatotiem</a:t>
            </a:r>
            <a:r>
              <a:rPr lang="en-GB">
                <a:latin typeface="Arial"/>
                <a:cs typeface="Arial"/>
              </a:rPr>
              <a:t> </a:t>
            </a:r>
            <a:r>
              <a:rPr lang="en-GB" err="1">
                <a:latin typeface="Arial"/>
                <a:cs typeface="Arial"/>
              </a:rPr>
              <a:t>secinājumiem</a:t>
            </a:r>
            <a:r>
              <a:rPr lang="en-GB">
                <a:latin typeface="Arial"/>
                <a:cs typeface="Arial"/>
              </a:rPr>
              <a:t>;</a:t>
            </a:r>
            <a:endParaRPr lang="en-US"/>
          </a:p>
          <a:p>
            <a:pPr marL="342900" indent="-342900">
              <a:buChar char="•"/>
            </a:pPr>
            <a:r>
              <a:rPr lang="en-GB" err="1">
                <a:latin typeface="Arial"/>
                <a:cs typeface="Arial"/>
              </a:rPr>
              <a:t>Nevienā</a:t>
            </a:r>
            <a:r>
              <a:rPr lang="en-GB">
                <a:latin typeface="Arial"/>
                <a:cs typeface="Arial"/>
              </a:rPr>
              <a:t> no 34 </a:t>
            </a:r>
            <a:r>
              <a:rPr lang="en-GB" err="1">
                <a:latin typeface="Arial"/>
                <a:cs typeface="Arial"/>
              </a:rPr>
              <a:t>tehniskās</a:t>
            </a:r>
            <a:r>
              <a:rPr lang="en-GB">
                <a:latin typeface="Arial"/>
                <a:cs typeface="Arial"/>
              </a:rPr>
              <a:t> </a:t>
            </a:r>
            <a:r>
              <a:rPr lang="en-GB" err="1">
                <a:latin typeface="Arial"/>
                <a:cs typeface="Arial"/>
              </a:rPr>
              <a:t>apsekošanas</a:t>
            </a:r>
            <a:r>
              <a:rPr lang="en-GB">
                <a:latin typeface="Arial"/>
                <a:cs typeface="Arial"/>
              </a:rPr>
              <a:t> </a:t>
            </a:r>
            <a:r>
              <a:rPr lang="en-GB" err="1">
                <a:latin typeface="Arial"/>
                <a:cs typeface="Arial"/>
              </a:rPr>
              <a:t>atzinumiem</a:t>
            </a:r>
            <a:r>
              <a:rPr lang="en-GB">
                <a:latin typeface="Arial"/>
                <a:cs typeface="Arial"/>
              </a:rPr>
              <a:t> par 316. un 318. </a:t>
            </a:r>
            <a:r>
              <a:rPr lang="en-GB" err="1">
                <a:latin typeface="Arial"/>
                <a:cs typeface="Arial"/>
              </a:rPr>
              <a:t>sērijas</a:t>
            </a:r>
            <a:r>
              <a:rPr lang="en-GB">
                <a:latin typeface="Arial"/>
                <a:cs typeface="Arial"/>
              </a:rPr>
              <a:t> </a:t>
            </a:r>
            <a:r>
              <a:rPr lang="en-GB" err="1">
                <a:latin typeface="Arial"/>
                <a:cs typeface="Arial"/>
              </a:rPr>
              <a:t>ēkām</a:t>
            </a:r>
            <a:r>
              <a:rPr lang="en-GB">
                <a:latin typeface="Arial"/>
                <a:cs typeface="Arial"/>
              </a:rPr>
              <a:t> </a:t>
            </a:r>
            <a:r>
              <a:rPr lang="en-GB" err="1">
                <a:latin typeface="Arial"/>
                <a:cs typeface="Arial"/>
              </a:rPr>
              <a:t>ar</a:t>
            </a:r>
            <a:r>
              <a:rPr lang="en-GB">
                <a:latin typeface="Arial"/>
                <a:cs typeface="Arial"/>
              </a:rPr>
              <a:t> </a:t>
            </a:r>
            <a:r>
              <a:rPr lang="en-GB" err="1">
                <a:latin typeface="Arial"/>
                <a:cs typeface="Arial"/>
              </a:rPr>
              <a:t>bēniņiem</a:t>
            </a:r>
            <a:r>
              <a:rPr lang="en-GB">
                <a:latin typeface="Arial"/>
                <a:cs typeface="Arial"/>
              </a:rPr>
              <a:t> </a:t>
            </a:r>
            <a:r>
              <a:rPr lang="en-GB" err="1">
                <a:latin typeface="Arial"/>
                <a:cs typeface="Arial"/>
              </a:rPr>
              <a:t>nebija</a:t>
            </a:r>
            <a:r>
              <a:rPr lang="en-GB">
                <a:latin typeface="Arial"/>
                <a:cs typeface="Arial"/>
              </a:rPr>
              <a:t> </a:t>
            </a:r>
            <a:r>
              <a:rPr lang="en-GB" err="1">
                <a:latin typeface="Arial"/>
                <a:cs typeface="Arial"/>
              </a:rPr>
              <a:t>pieminētas</a:t>
            </a:r>
            <a:r>
              <a:rPr lang="en-GB">
                <a:latin typeface="Arial"/>
                <a:cs typeface="Arial"/>
              </a:rPr>
              <a:t> </a:t>
            </a:r>
            <a:r>
              <a:rPr lang="en-GB" err="1">
                <a:latin typeface="Arial"/>
                <a:cs typeface="Arial"/>
              </a:rPr>
              <a:t>šī</a:t>
            </a:r>
            <a:r>
              <a:rPr lang="en-GB">
                <a:latin typeface="Arial"/>
                <a:cs typeface="Arial"/>
              </a:rPr>
              <a:t> </a:t>
            </a:r>
            <a:r>
              <a:rPr lang="en-GB" err="1">
                <a:latin typeface="Arial"/>
                <a:cs typeface="Arial"/>
              </a:rPr>
              <a:t>līguma</a:t>
            </a:r>
            <a:r>
              <a:rPr lang="en-GB">
                <a:latin typeface="Arial"/>
                <a:cs typeface="Arial"/>
              </a:rPr>
              <a:t> </a:t>
            </a:r>
            <a:r>
              <a:rPr lang="en-GB" err="1">
                <a:latin typeface="Arial"/>
                <a:cs typeface="Arial"/>
              </a:rPr>
              <a:t>izpētē</a:t>
            </a:r>
            <a:r>
              <a:rPr lang="en-GB">
                <a:latin typeface="Arial"/>
                <a:cs typeface="Arial"/>
              </a:rPr>
              <a:t> </a:t>
            </a:r>
            <a:r>
              <a:rPr lang="en-GB" err="1">
                <a:latin typeface="Arial"/>
                <a:cs typeface="Arial"/>
              </a:rPr>
              <a:t>konstatētās</a:t>
            </a:r>
            <a:r>
              <a:rPr lang="en-GB">
                <a:latin typeface="Arial"/>
                <a:cs typeface="Arial"/>
              </a:rPr>
              <a:t> </a:t>
            </a:r>
            <a:r>
              <a:rPr lang="en-GB" err="1">
                <a:latin typeface="Arial"/>
                <a:cs typeface="Arial"/>
              </a:rPr>
              <a:t>tipiskās</a:t>
            </a:r>
            <a:r>
              <a:rPr lang="en-GB">
                <a:latin typeface="Arial"/>
                <a:cs typeface="Arial"/>
              </a:rPr>
              <a:t> </a:t>
            </a:r>
            <a:r>
              <a:rPr lang="en-GB" err="1">
                <a:latin typeface="Arial"/>
                <a:cs typeface="Arial"/>
              </a:rPr>
              <a:t>problēmas</a:t>
            </a:r>
            <a:r>
              <a:rPr lang="en-GB">
                <a:latin typeface="Arial"/>
                <a:cs typeface="Arial"/>
              </a:rPr>
              <a:t> </a:t>
            </a:r>
            <a:r>
              <a:rPr lang="en-GB" err="1">
                <a:latin typeface="Arial"/>
                <a:cs typeface="Arial"/>
              </a:rPr>
              <a:t>ar</a:t>
            </a:r>
            <a:r>
              <a:rPr lang="en-GB">
                <a:latin typeface="Arial"/>
                <a:cs typeface="Arial"/>
              </a:rPr>
              <a:t> </a:t>
            </a:r>
            <a:r>
              <a:rPr lang="en-GB" err="1">
                <a:latin typeface="Arial"/>
                <a:cs typeface="Arial"/>
              </a:rPr>
              <a:t>jumta</a:t>
            </a:r>
            <a:r>
              <a:rPr lang="en-GB">
                <a:latin typeface="Arial"/>
                <a:cs typeface="Arial"/>
              </a:rPr>
              <a:t> </a:t>
            </a:r>
            <a:r>
              <a:rPr lang="en-GB" err="1">
                <a:latin typeface="Arial"/>
                <a:cs typeface="Arial"/>
              </a:rPr>
              <a:t>nesošo</a:t>
            </a:r>
            <a:r>
              <a:rPr lang="en-GB">
                <a:latin typeface="Arial"/>
                <a:cs typeface="Arial"/>
              </a:rPr>
              <a:t> </a:t>
            </a:r>
            <a:r>
              <a:rPr lang="en-GB" err="1">
                <a:latin typeface="Arial"/>
                <a:cs typeface="Arial"/>
              </a:rPr>
              <a:t>konstrukciju</a:t>
            </a:r>
            <a:r>
              <a:rPr lang="en-GB">
                <a:latin typeface="Arial"/>
                <a:cs typeface="Arial"/>
              </a:rPr>
              <a:t> </a:t>
            </a:r>
            <a:r>
              <a:rPr lang="en-GB" err="1">
                <a:latin typeface="Arial"/>
                <a:cs typeface="Arial"/>
              </a:rPr>
              <a:t>balstošajiem</a:t>
            </a:r>
            <a:r>
              <a:rPr lang="en-GB">
                <a:latin typeface="Arial"/>
                <a:cs typeface="Arial"/>
              </a:rPr>
              <a:t> </a:t>
            </a:r>
            <a:r>
              <a:rPr lang="en-GB" err="1">
                <a:latin typeface="Arial"/>
                <a:cs typeface="Arial"/>
              </a:rPr>
              <a:t>mūra</a:t>
            </a:r>
            <a:r>
              <a:rPr lang="en-GB">
                <a:latin typeface="Arial"/>
                <a:cs typeface="Arial"/>
              </a:rPr>
              <a:t> </a:t>
            </a:r>
            <a:r>
              <a:rPr lang="en-GB" err="1">
                <a:latin typeface="Arial"/>
                <a:cs typeface="Arial"/>
              </a:rPr>
              <a:t>stabiem</a:t>
            </a:r>
            <a:r>
              <a:rPr lang="en-GB">
                <a:latin typeface="Arial"/>
                <a:cs typeface="Arial"/>
              </a:rPr>
              <a:t> un </a:t>
            </a:r>
            <a:r>
              <a:rPr lang="en-GB" err="1">
                <a:latin typeface="Arial"/>
                <a:cs typeface="Arial"/>
              </a:rPr>
              <a:t>sienām</a:t>
            </a:r>
            <a:r>
              <a:rPr lang="en-GB">
                <a:latin typeface="Arial"/>
                <a:cs typeface="Arial"/>
              </a:rPr>
              <a:t>.</a:t>
            </a:r>
          </a:p>
        </p:txBody>
      </p:sp>
    </p:spTree>
    <p:extLst>
      <p:ext uri="{BB962C8B-B14F-4D97-AF65-F5344CB8AC3E}">
        <p14:creationId xmlns:p14="http://schemas.microsoft.com/office/powerpoint/2010/main" val="197012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07BD8CCE-3899-493E-8324-2CFA40206A44}"/>
              </a:ext>
            </a:extLst>
          </p:cNvPr>
          <p:cNvSpPr>
            <a:spLocks noGrp="1"/>
          </p:cNvSpPr>
          <p:nvPr>
            <p:ph type="body" sz="quarter" idx="10"/>
          </p:nvPr>
        </p:nvSpPr>
        <p:spPr/>
        <p:txBody>
          <a:bodyPr vert="horz" lIns="91440" tIns="45720" rIns="91440" bIns="45720" anchor="t"/>
          <a:lstStyle/>
          <a:p>
            <a:r>
              <a:rPr lang="lv-LV" i="1">
                <a:latin typeface="Arial"/>
                <a:cs typeface="Arial"/>
              </a:rPr>
              <a:t>1-316 sērijas ēkas</a:t>
            </a:r>
            <a:endParaRPr lang="en-US"/>
          </a:p>
        </p:txBody>
      </p:sp>
      <p:sp>
        <p:nvSpPr>
          <p:cNvPr id="3" name="Teksta vietturis 2">
            <a:extLst>
              <a:ext uri="{FF2B5EF4-FFF2-40B4-BE49-F238E27FC236}">
                <a16:creationId xmlns:a16="http://schemas.microsoft.com/office/drawing/2014/main" id="{14BF08C9-8335-424A-AED6-F9B19A81BE8F}"/>
              </a:ext>
            </a:extLst>
          </p:cNvPr>
          <p:cNvSpPr>
            <a:spLocks noGrp="1"/>
          </p:cNvSpPr>
          <p:nvPr>
            <p:ph type="body" sz="quarter" idx="11"/>
          </p:nvPr>
        </p:nvSpPr>
        <p:spPr>
          <a:xfrm>
            <a:off x="333376" y="898525"/>
            <a:ext cx="8810624" cy="4330700"/>
          </a:xfrm>
        </p:spPr>
        <p:txBody>
          <a:bodyPr vert="horz" lIns="91440" tIns="45720" rIns="91440" bIns="45720" anchor="t"/>
          <a:lstStyle/>
          <a:p>
            <a:pPr algn="just"/>
            <a:r>
              <a:rPr lang="lv-LV" dirty="0">
                <a:latin typeface="Arial"/>
                <a:cs typeface="Arial"/>
              </a:rPr>
              <a:t>Būtiskākā atšķirība no vēlāk būvētajām 1-318 sērijas ēkām ir balkona nesošās konstrukcijas risinājums ar nesošu balkona plātnes perimetra tērauda profilu 1-316 sērijas ēku fasādes veidotas gan bez, gan ar redzamām dzelzsbetona ailu pārsedzēm.</a:t>
            </a:r>
          </a:p>
        </p:txBody>
      </p:sp>
      <p:pic>
        <p:nvPicPr>
          <p:cNvPr id="7" name="Picture 6" descr="A building with snow on the ground&#10;&#10;Description automatically generated">
            <a:extLst>
              <a:ext uri="{FF2B5EF4-FFF2-40B4-BE49-F238E27FC236}">
                <a16:creationId xmlns:a16="http://schemas.microsoft.com/office/drawing/2014/main" id="{B9CD5FD2-A444-ED63-0601-8BAECA26168B}"/>
              </a:ext>
            </a:extLst>
          </p:cNvPr>
          <p:cNvPicPr>
            <a:picLocks noChangeAspect="1"/>
          </p:cNvPicPr>
          <p:nvPr/>
        </p:nvPicPr>
        <p:blipFill>
          <a:blip r:embed="rId3"/>
          <a:stretch>
            <a:fillRect/>
          </a:stretch>
        </p:blipFill>
        <p:spPr>
          <a:xfrm>
            <a:off x="2029632" y="2229658"/>
            <a:ext cx="5084734" cy="2538863"/>
          </a:xfrm>
          <a:prstGeom prst="rect">
            <a:avLst/>
          </a:prstGeom>
        </p:spPr>
      </p:pic>
    </p:spTree>
    <p:extLst>
      <p:ext uri="{BB962C8B-B14F-4D97-AF65-F5344CB8AC3E}">
        <p14:creationId xmlns:p14="http://schemas.microsoft.com/office/powerpoint/2010/main" val="27117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867E0313-9576-4BE9-BC61-E974CA026E4A}"/>
              </a:ext>
            </a:extLst>
          </p:cNvPr>
          <p:cNvSpPr>
            <a:spLocks noGrp="1"/>
          </p:cNvSpPr>
          <p:nvPr>
            <p:ph type="body" sz="quarter" idx="10"/>
          </p:nvPr>
        </p:nvSpPr>
        <p:spPr>
          <a:xfrm>
            <a:off x="542924" y="252413"/>
            <a:ext cx="6181726" cy="433387"/>
          </a:xfrm>
        </p:spPr>
        <p:txBody>
          <a:bodyPr vert="horz" lIns="91440" tIns="45720" rIns="91440" bIns="45720" anchor="t"/>
          <a:lstStyle/>
          <a:p>
            <a:r>
              <a:rPr lang="lv-LV" i="1">
                <a:latin typeface="Arial"/>
                <a:cs typeface="Arial"/>
              </a:rPr>
              <a:t>1-318 sērijas ēkas</a:t>
            </a:r>
            <a:endParaRPr lang="en-US"/>
          </a:p>
        </p:txBody>
      </p:sp>
      <p:sp>
        <p:nvSpPr>
          <p:cNvPr id="3" name="Teksta vietturis 2">
            <a:extLst>
              <a:ext uri="{FF2B5EF4-FFF2-40B4-BE49-F238E27FC236}">
                <a16:creationId xmlns:a16="http://schemas.microsoft.com/office/drawing/2014/main" id="{91520647-B82F-4805-B3AA-9B3941EB615A}"/>
              </a:ext>
            </a:extLst>
          </p:cNvPr>
          <p:cNvSpPr>
            <a:spLocks noGrp="1"/>
          </p:cNvSpPr>
          <p:nvPr>
            <p:ph type="body" sz="quarter" idx="11"/>
          </p:nvPr>
        </p:nvSpPr>
        <p:spPr>
          <a:xfrm>
            <a:off x="542924" y="806450"/>
            <a:ext cx="8410575" cy="4330700"/>
          </a:xfrm>
        </p:spPr>
        <p:txBody>
          <a:bodyPr vert="horz" lIns="91440" tIns="45720" rIns="91440" bIns="45720" anchor="t"/>
          <a:lstStyle/>
          <a:p>
            <a:pPr algn="just"/>
            <a:r>
              <a:rPr lang="lv-LV">
                <a:latin typeface="Arial"/>
                <a:cs typeface="Arial"/>
              </a:rPr>
              <a:t>No vecākām 1-316 sērijas ēkām atšķiras ar to, ka balkoniem ir </a:t>
            </a:r>
            <a:r>
              <a:rPr lang="lv-LV" err="1">
                <a:latin typeface="Arial"/>
                <a:cs typeface="Arial"/>
              </a:rPr>
              <a:t>gatavkonstrukciju</a:t>
            </a:r>
            <a:r>
              <a:rPr lang="lv-LV">
                <a:latin typeface="Arial"/>
                <a:cs typeface="Arial"/>
              </a:rPr>
              <a:t> dzelzsbetona plātne, uzlabots plānojums, piemēram, divistabu dzīvokļi veidoti ar izolētām istabām.</a:t>
            </a:r>
            <a:endParaRPr lang="en-US">
              <a:latin typeface="Arial"/>
              <a:cs typeface="Arial"/>
            </a:endParaRPr>
          </a:p>
        </p:txBody>
      </p:sp>
      <p:pic>
        <p:nvPicPr>
          <p:cNvPr id="4" name="Picture 3" descr="A building with many windows&#10;&#10;Description automatically generated">
            <a:extLst>
              <a:ext uri="{FF2B5EF4-FFF2-40B4-BE49-F238E27FC236}">
                <a16:creationId xmlns:a16="http://schemas.microsoft.com/office/drawing/2014/main" id="{59091989-9D2E-305F-E85D-B25457B45465}"/>
              </a:ext>
            </a:extLst>
          </p:cNvPr>
          <p:cNvPicPr>
            <a:picLocks noChangeAspect="1"/>
          </p:cNvPicPr>
          <p:nvPr/>
        </p:nvPicPr>
        <p:blipFill>
          <a:blip r:embed="rId2"/>
          <a:stretch>
            <a:fillRect/>
          </a:stretch>
        </p:blipFill>
        <p:spPr>
          <a:xfrm>
            <a:off x="1727708" y="1871122"/>
            <a:ext cx="6033639" cy="2425641"/>
          </a:xfrm>
          <a:prstGeom prst="rect">
            <a:avLst/>
          </a:prstGeom>
        </p:spPr>
      </p:pic>
    </p:spTree>
    <p:extLst>
      <p:ext uri="{BB962C8B-B14F-4D97-AF65-F5344CB8AC3E}">
        <p14:creationId xmlns:p14="http://schemas.microsoft.com/office/powerpoint/2010/main" val="428284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3364A8F4-6A4D-4D5B-A7C6-92A94B2788BB}"/>
              </a:ext>
            </a:extLst>
          </p:cNvPr>
          <p:cNvSpPr>
            <a:spLocks noGrp="1"/>
          </p:cNvSpPr>
          <p:nvPr>
            <p:ph type="body" sz="quarter" idx="10"/>
          </p:nvPr>
        </p:nvSpPr>
        <p:spPr/>
        <p:txBody>
          <a:bodyPr/>
          <a:lstStyle/>
          <a:p>
            <a:r>
              <a:rPr lang="lv-LV"/>
              <a:t>Pamati</a:t>
            </a:r>
          </a:p>
        </p:txBody>
      </p:sp>
      <p:sp>
        <p:nvSpPr>
          <p:cNvPr id="3" name="Teksta vietturis 2">
            <a:extLst>
              <a:ext uri="{FF2B5EF4-FFF2-40B4-BE49-F238E27FC236}">
                <a16:creationId xmlns:a16="http://schemas.microsoft.com/office/drawing/2014/main" id="{31440D57-5C91-47DF-A121-9950E8D4D447}"/>
              </a:ext>
            </a:extLst>
          </p:cNvPr>
          <p:cNvSpPr>
            <a:spLocks noGrp="1"/>
          </p:cNvSpPr>
          <p:nvPr>
            <p:ph type="body" sz="quarter" idx="11"/>
          </p:nvPr>
        </p:nvSpPr>
        <p:spPr>
          <a:xfrm>
            <a:off x="534761" y="898525"/>
            <a:ext cx="6027964" cy="4330700"/>
          </a:xfrm>
        </p:spPr>
        <p:txBody>
          <a:bodyPr vert="horz" lIns="91440" tIns="45720" rIns="91440" bIns="45720" anchor="t"/>
          <a:lstStyle/>
          <a:p>
            <a:pPr marL="285750" indent="-285750" algn="just">
              <a:buChar char="•"/>
            </a:pPr>
            <a:r>
              <a:rPr lang="lv-LV" sz="1800" dirty="0">
                <a:latin typeface="Arial"/>
                <a:cs typeface="Arial"/>
              </a:rPr>
              <a:t>Bojājumi un neatbilstības, kas neietekmē drošumu attiecībās uz būves mehānisko stiprību un stabilitāti;</a:t>
            </a:r>
            <a:endParaRPr lang="en-US" sz="1800" dirty="0">
              <a:latin typeface="Arial"/>
              <a:cs typeface="Arial"/>
            </a:endParaRPr>
          </a:p>
          <a:p>
            <a:pPr marL="285750" indent="-285750" algn="just">
              <a:buChar char="•"/>
            </a:pPr>
            <a:r>
              <a:rPr lang="lv-LV" sz="1800" dirty="0">
                <a:latin typeface="Arial"/>
                <a:cs typeface="Arial"/>
              </a:rPr>
              <a:t>sienu konstrukcijām plaisas pamatu bloku </a:t>
            </a:r>
            <a:r>
              <a:rPr lang="lv-LV" sz="1800">
                <a:latin typeface="Arial"/>
                <a:cs typeface="Arial"/>
              </a:rPr>
              <a:t>šuvēs, vietām blokos</a:t>
            </a:r>
            <a:endParaRPr lang="en-US" sz="1800">
              <a:latin typeface="Arial"/>
              <a:cs typeface="Arial"/>
            </a:endParaRPr>
          </a:p>
          <a:p>
            <a:pPr marL="285750" indent="-285750" algn="just">
              <a:buChar char="•"/>
            </a:pPr>
            <a:r>
              <a:rPr lang="lv-LV" sz="1800" dirty="0">
                <a:latin typeface="Arial"/>
                <a:cs typeface="Arial"/>
              </a:rPr>
              <a:t>Divās no apsekotajām ēkām </a:t>
            </a:r>
            <a:r>
              <a:rPr lang="lv-LV" sz="1800" err="1">
                <a:latin typeface="Arial"/>
                <a:cs typeface="Arial"/>
              </a:rPr>
              <a:t>lentveida</a:t>
            </a:r>
            <a:r>
              <a:rPr lang="lv-LV" sz="1800" dirty="0">
                <a:latin typeface="Arial"/>
                <a:cs typeface="Arial"/>
              </a:rPr>
              <a:t> pamati balstīti uz pāļu pamatu </a:t>
            </a:r>
            <a:r>
              <a:rPr lang="lv-LV" sz="1800" err="1">
                <a:latin typeface="Arial"/>
                <a:cs typeface="Arial"/>
              </a:rPr>
              <a:t>lentveida</a:t>
            </a:r>
            <a:r>
              <a:rPr lang="lv-LV" sz="1800" dirty="0">
                <a:latin typeface="Arial"/>
                <a:cs typeface="Arial"/>
              </a:rPr>
              <a:t> </a:t>
            </a:r>
            <a:r>
              <a:rPr lang="lv-LV" sz="1800" err="1">
                <a:latin typeface="Arial"/>
                <a:cs typeface="Arial"/>
              </a:rPr>
              <a:t>režģoga</a:t>
            </a:r>
            <a:r>
              <a:rPr lang="lv-LV" sz="1800" dirty="0">
                <a:latin typeface="Arial"/>
                <a:cs typeface="Arial"/>
              </a:rPr>
              <a:t>. </a:t>
            </a:r>
            <a:endParaRPr lang="en-US" sz="1800" dirty="0">
              <a:latin typeface="Arial"/>
              <a:cs typeface="Arial"/>
            </a:endParaRPr>
          </a:p>
          <a:p>
            <a:pPr marL="285750" indent="-285750" algn="just">
              <a:buChar char="•"/>
            </a:pPr>
            <a:r>
              <a:rPr lang="lv-LV" sz="1800" dirty="0">
                <a:latin typeface="Arial"/>
                <a:cs typeface="Arial"/>
              </a:rPr>
              <a:t>Atsevišķās ēkās fiksēti mitruma migrācijas izraisīti bojājumi.</a:t>
            </a:r>
            <a:endParaRPr lang="en-US" sz="1800" dirty="0">
              <a:latin typeface="Arial"/>
              <a:cs typeface="Arial"/>
            </a:endParaRPr>
          </a:p>
        </p:txBody>
      </p:sp>
      <p:pic>
        <p:nvPicPr>
          <p:cNvPr id="6" name="Picture 5">
            <a:extLst>
              <a:ext uri="{FF2B5EF4-FFF2-40B4-BE49-F238E27FC236}">
                <a16:creationId xmlns:a16="http://schemas.microsoft.com/office/drawing/2014/main" id="{BB5611AA-DE8F-AA3C-DFF9-EC784A8F51FB}"/>
              </a:ext>
            </a:extLst>
          </p:cNvPr>
          <p:cNvPicPr>
            <a:picLocks noChangeAspect="1"/>
          </p:cNvPicPr>
          <p:nvPr/>
        </p:nvPicPr>
        <p:blipFill>
          <a:blip r:embed="rId2"/>
          <a:stretch>
            <a:fillRect/>
          </a:stretch>
        </p:blipFill>
        <p:spPr>
          <a:xfrm>
            <a:off x="6655318" y="181040"/>
            <a:ext cx="2400840" cy="2411623"/>
          </a:xfrm>
          <a:prstGeom prst="rect">
            <a:avLst/>
          </a:prstGeom>
        </p:spPr>
      </p:pic>
      <p:pic>
        <p:nvPicPr>
          <p:cNvPr id="7" name="Picture 6" descr="A concrete wall with a light shining on it&#10;&#10;Description automatically generated">
            <a:extLst>
              <a:ext uri="{FF2B5EF4-FFF2-40B4-BE49-F238E27FC236}">
                <a16:creationId xmlns:a16="http://schemas.microsoft.com/office/drawing/2014/main" id="{EFA524E3-2DB8-8A10-DD39-4ABB22FCF062}"/>
              </a:ext>
            </a:extLst>
          </p:cNvPr>
          <p:cNvPicPr>
            <a:picLocks noChangeAspect="1"/>
          </p:cNvPicPr>
          <p:nvPr/>
        </p:nvPicPr>
        <p:blipFill>
          <a:blip r:embed="rId3"/>
          <a:stretch>
            <a:fillRect/>
          </a:stretch>
        </p:blipFill>
        <p:spPr>
          <a:xfrm>
            <a:off x="6657937" y="2671147"/>
            <a:ext cx="2411623" cy="2411623"/>
          </a:xfrm>
          <a:prstGeom prst="rect">
            <a:avLst/>
          </a:prstGeom>
        </p:spPr>
      </p:pic>
    </p:spTree>
    <p:extLst>
      <p:ext uri="{BB962C8B-B14F-4D97-AF65-F5344CB8AC3E}">
        <p14:creationId xmlns:p14="http://schemas.microsoft.com/office/powerpoint/2010/main" val="497100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9325F-C95D-73E9-450E-EE5E33A35161}"/>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C80F2A8E-80FA-1A12-2AA9-7EC3DC1FE901}"/>
              </a:ext>
            </a:extLst>
          </p:cNvPr>
          <p:cNvSpPr>
            <a:spLocks noGrp="1"/>
          </p:cNvSpPr>
          <p:nvPr>
            <p:ph type="body" sz="quarter" idx="10"/>
          </p:nvPr>
        </p:nvSpPr>
        <p:spPr/>
        <p:txBody>
          <a:bodyPr vert="horz" lIns="91440" tIns="45720" rIns="91440" bIns="45720" anchor="t"/>
          <a:lstStyle/>
          <a:p>
            <a:r>
              <a:rPr lang="lv-LV" err="1">
                <a:latin typeface="Arial"/>
                <a:cs typeface="Arial"/>
              </a:rPr>
              <a:t>Aizsargapmale</a:t>
            </a:r>
            <a:endParaRPr lang="lv-LV" err="1"/>
          </a:p>
        </p:txBody>
      </p:sp>
      <p:sp>
        <p:nvSpPr>
          <p:cNvPr id="3" name="Teksta vietturis 2">
            <a:extLst>
              <a:ext uri="{FF2B5EF4-FFF2-40B4-BE49-F238E27FC236}">
                <a16:creationId xmlns:a16="http://schemas.microsoft.com/office/drawing/2014/main" id="{77418356-827F-1339-A550-23A9A79C9303}"/>
              </a:ext>
            </a:extLst>
          </p:cNvPr>
          <p:cNvSpPr>
            <a:spLocks noGrp="1"/>
          </p:cNvSpPr>
          <p:nvPr>
            <p:ph type="body" sz="quarter" idx="11"/>
          </p:nvPr>
        </p:nvSpPr>
        <p:spPr>
          <a:xfrm>
            <a:off x="534761" y="898525"/>
            <a:ext cx="5513614" cy="4330700"/>
          </a:xfrm>
        </p:spPr>
        <p:txBody>
          <a:bodyPr vert="horz" lIns="91440" tIns="45720" rIns="91440" bIns="45720" anchor="t"/>
          <a:lstStyle/>
          <a:p>
            <a:pPr marL="342900" indent="-342900" algn="just">
              <a:buChar char="•"/>
            </a:pPr>
            <a:r>
              <a:rPr lang="lv-LV" err="1">
                <a:latin typeface="Arial"/>
                <a:cs typeface="Arial"/>
              </a:rPr>
              <a:t>Aizsargapmalēm</a:t>
            </a:r>
            <a:r>
              <a:rPr lang="lv-LV" dirty="0">
                <a:latin typeface="Arial"/>
                <a:cs typeface="Arial"/>
              </a:rPr>
              <a:t> attiecībā pret sākotnējo līmeni, kurš ir redzams uz ēkas </a:t>
            </a:r>
            <a:r>
              <a:rPr lang="lv-LV">
                <a:latin typeface="Arial"/>
                <a:cs typeface="Arial"/>
              </a:rPr>
              <a:t>cokola ir sēšanās pazīmes.</a:t>
            </a:r>
            <a:endParaRPr lang="lv-LV" dirty="0"/>
          </a:p>
          <a:p>
            <a:pPr marL="342900" indent="-342900" algn="just">
              <a:buChar char="•"/>
            </a:pPr>
            <a:r>
              <a:rPr lang="lv-LV" dirty="0">
                <a:latin typeface="Arial"/>
                <a:cs typeface="Arial"/>
              </a:rPr>
              <a:t>Apmales lokāli remontētas vai atjaunotas, </a:t>
            </a:r>
            <a:endParaRPr lang="lv-LV"/>
          </a:p>
          <a:p>
            <a:pPr marL="342900" indent="-342900" algn="just">
              <a:buChar char="•"/>
            </a:pPr>
            <a:r>
              <a:rPr lang="lv-LV" dirty="0">
                <a:latin typeface="Arial"/>
                <a:cs typeface="Arial"/>
              </a:rPr>
              <a:t>zem pieguļošās zemes </a:t>
            </a:r>
            <a:r>
              <a:rPr lang="lv-LV">
                <a:latin typeface="Arial"/>
                <a:cs typeface="Arial"/>
              </a:rPr>
              <a:t>virskārtas līmeņa;</a:t>
            </a:r>
            <a:endParaRPr lang="lv-LV"/>
          </a:p>
          <a:p>
            <a:pPr marL="342900" indent="-342900" algn="just">
              <a:buChar char="•"/>
            </a:pPr>
            <a:r>
              <a:rPr lang="lv-LV" dirty="0">
                <a:latin typeface="Arial"/>
                <a:cs typeface="Arial"/>
              </a:rPr>
              <a:t>izveidojies apaugums vai apsūnojums. </a:t>
            </a:r>
            <a:endParaRPr lang="lv-LV" dirty="0"/>
          </a:p>
        </p:txBody>
      </p:sp>
      <p:pic>
        <p:nvPicPr>
          <p:cNvPr id="4" name="Picture 3">
            <a:extLst>
              <a:ext uri="{FF2B5EF4-FFF2-40B4-BE49-F238E27FC236}">
                <a16:creationId xmlns:a16="http://schemas.microsoft.com/office/drawing/2014/main" id="{14A4877D-0541-9B8D-AF26-DF4CA690B65C}"/>
              </a:ext>
            </a:extLst>
          </p:cNvPr>
          <p:cNvPicPr>
            <a:picLocks noChangeAspect="1"/>
          </p:cNvPicPr>
          <p:nvPr/>
        </p:nvPicPr>
        <p:blipFill>
          <a:blip r:embed="rId2"/>
          <a:stretch>
            <a:fillRect/>
          </a:stretch>
        </p:blipFill>
        <p:spPr>
          <a:xfrm>
            <a:off x="6836010" y="327689"/>
            <a:ext cx="2174396" cy="2185179"/>
          </a:xfrm>
          <a:prstGeom prst="rect">
            <a:avLst/>
          </a:prstGeom>
        </p:spPr>
      </p:pic>
      <p:pic>
        <p:nvPicPr>
          <p:cNvPr id="5" name="Picture 4" descr="A brick building with grass and leaves on the ground&#10;&#10;Description automatically generated">
            <a:extLst>
              <a:ext uri="{FF2B5EF4-FFF2-40B4-BE49-F238E27FC236}">
                <a16:creationId xmlns:a16="http://schemas.microsoft.com/office/drawing/2014/main" id="{95379611-5F89-6D8C-8F42-963020D7BFD6}"/>
              </a:ext>
            </a:extLst>
          </p:cNvPr>
          <p:cNvPicPr>
            <a:picLocks noChangeAspect="1"/>
          </p:cNvPicPr>
          <p:nvPr/>
        </p:nvPicPr>
        <p:blipFill>
          <a:blip r:embed="rId3"/>
          <a:stretch>
            <a:fillRect/>
          </a:stretch>
        </p:blipFill>
        <p:spPr>
          <a:xfrm>
            <a:off x="6832621" y="2874944"/>
            <a:ext cx="2195963" cy="2185180"/>
          </a:xfrm>
          <a:prstGeom prst="rect">
            <a:avLst/>
          </a:prstGeom>
        </p:spPr>
      </p:pic>
    </p:spTree>
    <p:extLst>
      <p:ext uri="{BB962C8B-B14F-4D97-AF65-F5344CB8AC3E}">
        <p14:creationId xmlns:p14="http://schemas.microsoft.com/office/powerpoint/2010/main" val="985368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F435-C472-4DC6-095C-CEE2EF2D796B}"/>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964D7353-C358-B8F5-DAD9-867C208CE25B}"/>
              </a:ext>
            </a:extLst>
          </p:cNvPr>
          <p:cNvSpPr>
            <a:spLocks noGrp="1"/>
          </p:cNvSpPr>
          <p:nvPr>
            <p:ph type="body" sz="quarter" idx="10"/>
          </p:nvPr>
        </p:nvSpPr>
        <p:spPr/>
        <p:txBody>
          <a:bodyPr vert="horz" lIns="91440" tIns="45720" rIns="91440" bIns="45720" anchor="t"/>
          <a:lstStyle/>
          <a:p>
            <a:r>
              <a:rPr lang="lv-LV">
                <a:latin typeface="Arial"/>
                <a:cs typeface="Arial"/>
              </a:rPr>
              <a:t>Hidroizolācija</a:t>
            </a:r>
            <a:endParaRPr lang="en-US"/>
          </a:p>
        </p:txBody>
      </p:sp>
      <p:sp>
        <p:nvSpPr>
          <p:cNvPr id="3" name="Teksta vietturis 2">
            <a:extLst>
              <a:ext uri="{FF2B5EF4-FFF2-40B4-BE49-F238E27FC236}">
                <a16:creationId xmlns:a16="http://schemas.microsoft.com/office/drawing/2014/main" id="{3A63D3ED-BCA4-5693-9120-5121BFE655EC}"/>
              </a:ext>
            </a:extLst>
          </p:cNvPr>
          <p:cNvSpPr>
            <a:spLocks noGrp="1"/>
          </p:cNvSpPr>
          <p:nvPr>
            <p:ph type="body" sz="quarter" idx="11"/>
          </p:nvPr>
        </p:nvSpPr>
        <p:spPr>
          <a:xfrm>
            <a:off x="542925" y="898525"/>
            <a:ext cx="8477250" cy="4330700"/>
          </a:xfrm>
        </p:spPr>
        <p:txBody>
          <a:bodyPr vert="horz" lIns="91440" tIns="45720" rIns="91440" bIns="45720" anchor="t"/>
          <a:lstStyle/>
          <a:p>
            <a:pPr algn="just"/>
            <a:r>
              <a:rPr lang="lv-LV" dirty="0">
                <a:latin typeface="Arial"/>
                <a:cs typeface="Arial"/>
              </a:rPr>
              <a:t>Mūra konstrukcijām no ārpuses virs horizontālās hidroizolācijas nav konstatētas būtiskas mitruma migrācijas pazīmes, horizontālā hidroizolācija pilda savu funkciju.</a:t>
            </a:r>
            <a:endParaRPr lang="lv-LV" dirty="0"/>
          </a:p>
        </p:txBody>
      </p:sp>
      <p:pic>
        <p:nvPicPr>
          <p:cNvPr id="6" name="Picture 5">
            <a:extLst>
              <a:ext uri="{FF2B5EF4-FFF2-40B4-BE49-F238E27FC236}">
                <a16:creationId xmlns:a16="http://schemas.microsoft.com/office/drawing/2014/main" id="{FA891257-280E-F34A-F7E1-614A5FE22D9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47140" y="1974289"/>
            <a:ext cx="2459926" cy="2459926"/>
          </a:xfrm>
          <a:prstGeom prst="rect">
            <a:avLst/>
          </a:prstGeom>
          <a:noFill/>
          <a:ln>
            <a:noFill/>
          </a:ln>
        </p:spPr>
      </p:pic>
      <p:pic>
        <p:nvPicPr>
          <p:cNvPr id="7" name="Picture 6">
            <a:extLst>
              <a:ext uri="{FF2B5EF4-FFF2-40B4-BE49-F238E27FC236}">
                <a16:creationId xmlns:a16="http://schemas.microsoft.com/office/drawing/2014/main" id="{534C9750-2A8C-4BB7-9368-AAAD8F5E85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6547" y="1974290"/>
            <a:ext cx="2459926" cy="2459926"/>
          </a:xfrm>
          <a:prstGeom prst="rect">
            <a:avLst/>
          </a:prstGeom>
        </p:spPr>
      </p:pic>
    </p:spTree>
    <p:extLst>
      <p:ext uri="{BB962C8B-B14F-4D97-AF65-F5344CB8AC3E}">
        <p14:creationId xmlns:p14="http://schemas.microsoft.com/office/powerpoint/2010/main" val="129844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a:t>Darba uzdevums</a:t>
            </a:r>
            <a:endParaRPr lang="en-US"/>
          </a:p>
        </p:txBody>
      </p:sp>
      <p:sp>
        <p:nvSpPr>
          <p:cNvPr id="3" name="Text Placeholder 2"/>
          <p:cNvSpPr>
            <a:spLocks noGrp="1"/>
          </p:cNvSpPr>
          <p:nvPr>
            <p:ph type="body" sz="quarter" idx="11"/>
          </p:nvPr>
        </p:nvSpPr>
        <p:spPr>
          <a:xfrm>
            <a:off x="542925" y="785791"/>
            <a:ext cx="7886700" cy="3498110"/>
          </a:xfrm>
        </p:spPr>
        <p:txBody>
          <a:bodyPr/>
          <a:lstStyle/>
          <a:p>
            <a:pPr marL="360363" indent="-269875" algn="just">
              <a:buFont typeface="Arial" panose="020B0604020202020204" pitchFamily="34" charset="0"/>
              <a:buChar char="•"/>
            </a:pPr>
            <a:r>
              <a:rPr lang="lv-LV" sz="1600"/>
              <a:t>Veikt 316. un 318. sērijas daudzdzīvokļu dzīvojamo ēku konstrukciju padziļinātu tehniskā stāvokļa izpēti un novērtēt to atbilstību mehāniskās stiprības un stabilitātes prasībām;</a:t>
            </a:r>
          </a:p>
          <a:p>
            <a:pPr marL="360363" indent="-269875" algn="just">
              <a:buFont typeface="Arial" panose="020B0604020202020204" pitchFamily="34" charset="0"/>
              <a:buChar char="•"/>
            </a:pPr>
            <a:r>
              <a:rPr lang="lv-LV" sz="1600"/>
              <a:t>Sagatavot 316. un 318. sērijas daudzdzīvokļu dzīvojamo ēku nesošo konstrukciju mezglu tipveida risinājumus atbilstoši apsekošanas laikā konstatētajām problēmām;</a:t>
            </a:r>
          </a:p>
          <a:p>
            <a:pPr marL="360363" indent="-269875" algn="just">
              <a:buFont typeface="Arial" panose="020B0604020202020204" pitchFamily="34" charset="0"/>
              <a:buChar char="•"/>
            </a:pPr>
            <a:r>
              <a:rPr lang="lv-LV" sz="1600"/>
              <a:t>Sagatavot informatīvu materiālu 316. un 318. sērijas daudzdzīvokļu dzīvojamo ēku nesošo konstrukciju padziļinātas tehniskās apsekošanas (tehniskās izpētes) veikšanai;</a:t>
            </a:r>
          </a:p>
          <a:p>
            <a:pPr marL="360363" indent="-269875" algn="just">
              <a:buFont typeface="Arial" panose="020B0604020202020204" pitchFamily="34" charset="0"/>
              <a:buChar char="•"/>
            </a:pPr>
            <a:r>
              <a:rPr lang="lv-LV" sz="1600"/>
              <a:t>Sniegt priekšlikumus 316. un 318. sērijas daudzdzīvokļu dzīvojamo ēku nesošo konstrukciju un to mezglu ekspluatācijas termiņiem, uzturēšanai un nosacījumiem, kad obligāti veicami konstrukciju vai to mezglu pastiprināšanas darbi.</a:t>
            </a:r>
          </a:p>
        </p:txBody>
      </p:sp>
    </p:spTree>
    <p:extLst>
      <p:ext uri="{BB962C8B-B14F-4D97-AF65-F5344CB8AC3E}">
        <p14:creationId xmlns:p14="http://schemas.microsoft.com/office/powerpoint/2010/main" val="2775220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29433D1-E86C-4A2A-8381-6206E1DF3CD4}"/>
              </a:ext>
            </a:extLst>
          </p:cNvPr>
          <p:cNvSpPr>
            <a:spLocks noGrp="1"/>
          </p:cNvSpPr>
          <p:nvPr>
            <p:ph type="body" sz="quarter" idx="10"/>
          </p:nvPr>
        </p:nvSpPr>
        <p:spPr/>
        <p:txBody>
          <a:bodyPr/>
          <a:lstStyle/>
          <a:p>
            <a:r>
              <a:rPr lang="lv-LV"/>
              <a:t>Nesošās sienas</a:t>
            </a:r>
          </a:p>
        </p:txBody>
      </p:sp>
      <p:sp>
        <p:nvSpPr>
          <p:cNvPr id="3" name="Teksta vietturis 2">
            <a:extLst>
              <a:ext uri="{FF2B5EF4-FFF2-40B4-BE49-F238E27FC236}">
                <a16:creationId xmlns:a16="http://schemas.microsoft.com/office/drawing/2014/main" id="{67482473-E430-400C-A187-2166738BB761}"/>
              </a:ext>
            </a:extLst>
          </p:cNvPr>
          <p:cNvSpPr>
            <a:spLocks noGrp="1"/>
          </p:cNvSpPr>
          <p:nvPr>
            <p:ph type="body" sz="quarter" idx="11"/>
          </p:nvPr>
        </p:nvSpPr>
        <p:spPr>
          <a:xfrm>
            <a:off x="467209" y="1170020"/>
            <a:ext cx="5564741" cy="2966893"/>
          </a:xfrm>
        </p:spPr>
        <p:txBody>
          <a:bodyPr vert="horz" lIns="91440" tIns="45720" rIns="91440" bIns="45720" anchor="t"/>
          <a:lstStyle/>
          <a:p>
            <a:pPr marL="285750" indent="-285750" algn="just">
              <a:buChar char="•"/>
            </a:pPr>
            <a:r>
              <a:rPr lang="lv-LV" sz="1600" dirty="0">
                <a:latin typeface="Arial"/>
                <a:cs typeface="Arial"/>
              </a:rPr>
              <a:t>Ārsienām no ārpuses plaisas </a:t>
            </a:r>
            <a:r>
              <a:rPr lang="lv-LV" sz="1600">
                <a:latin typeface="Arial"/>
                <a:cs typeface="Arial"/>
              </a:rPr>
              <a:t>logu ailu un pārsedžu tuvumā.</a:t>
            </a:r>
            <a:endParaRPr lang="lv-LV" sz="1600"/>
          </a:p>
          <a:p>
            <a:pPr marL="285750" indent="-285750" algn="just">
              <a:buChar char="•"/>
            </a:pPr>
            <a:r>
              <a:rPr lang="lv-LV" sz="1600" dirty="0">
                <a:latin typeface="Arial"/>
                <a:cs typeface="Arial"/>
              </a:rPr>
              <a:t>Ēkas ārsienu fasādēm apdares bojājumi. </a:t>
            </a:r>
            <a:endParaRPr lang="lv-LV" sz="1600" dirty="0"/>
          </a:p>
          <a:p>
            <a:pPr marL="285750" indent="-285750" algn="just">
              <a:buChar char="•"/>
            </a:pPr>
            <a:r>
              <a:rPr lang="lv-LV" sz="1600" dirty="0">
                <a:latin typeface="Arial"/>
                <a:cs typeface="Arial"/>
              </a:rPr>
              <a:t>Konstatētās deformācijas un bojājumi neapdraud ēkas drošumu. </a:t>
            </a:r>
            <a:endParaRPr lang="lv-LV" sz="1600"/>
          </a:p>
          <a:p>
            <a:pPr marL="285750" indent="-285750" algn="just">
              <a:buChar char="•"/>
            </a:pPr>
            <a:r>
              <a:rPr lang="lv-LV" sz="1600" dirty="0">
                <a:latin typeface="Arial"/>
                <a:cs typeface="Arial"/>
              </a:rPr>
              <a:t>Slīpās plaisas virszemes sienu konstrukcijās liecina par iespējamu nevienmērīgu pamatu un pamatnes sēšanos. </a:t>
            </a:r>
            <a:endParaRPr lang="lv-LV" sz="1600"/>
          </a:p>
        </p:txBody>
      </p:sp>
      <p:pic>
        <p:nvPicPr>
          <p:cNvPr id="9" name="Picture 8">
            <a:extLst>
              <a:ext uri="{FF2B5EF4-FFF2-40B4-BE49-F238E27FC236}">
                <a16:creationId xmlns:a16="http://schemas.microsoft.com/office/drawing/2014/main" id="{0B60133A-6815-BF09-92A6-A4F36BA13D65}"/>
              </a:ext>
            </a:extLst>
          </p:cNvPr>
          <p:cNvPicPr>
            <a:picLocks noChangeAspect="1"/>
          </p:cNvPicPr>
          <p:nvPr/>
        </p:nvPicPr>
        <p:blipFill>
          <a:blip r:embed="rId2"/>
          <a:stretch>
            <a:fillRect/>
          </a:stretch>
        </p:blipFill>
        <p:spPr>
          <a:xfrm>
            <a:off x="6604861" y="41064"/>
            <a:ext cx="2486462" cy="2501911"/>
          </a:xfrm>
          <a:prstGeom prst="rect">
            <a:avLst/>
          </a:prstGeom>
        </p:spPr>
      </p:pic>
      <p:pic>
        <p:nvPicPr>
          <p:cNvPr id="10" name="Picture 9">
            <a:extLst>
              <a:ext uri="{FF2B5EF4-FFF2-40B4-BE49-F238E27FC236}">
                <a16:creationId xmlns:a16="http://schemas.microsoft.com/office/drawing/2014/main" id="{052FDD8D-FEDD-DDE5-C674-539845390DE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02508" y="2653635"/>
            <a:ext cx="2452926" cy="2452926"/>
          </a:xfrm>
          <a:prstGeom prst="rect">
            <a:avLst/>
          </a:prstGeom>
          <a:noFill/>
          <a:ln>
            <a:noFill/>
          </a:ln>
        </p:spPr>
      </p:pic>
    </p:spTree>
    <p:extLst>
      <p:ext uri="{BB962C8B-B14F-4D97-AF65-F5344CB8AC3E}">
        <p14:creationId xmlns:p14="http://schemas.microsoft.com/office/powerpoint/2010/main" val="258763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7ADDCFE5-C92C-48A5-83FA-3EB5D0D4E2CA}"/>
              </a:ext>
            </a:extLst>
          </p:cNvPr>
          <p:cNvSpPr>
            <a:spLocks noGrp="1"/>
          </p:cNvSpPr>
          <p:nvPr>
            <p:ph type="body" sz="quarter" idx="10"/>
          </p:nvPr>
        </p:nvSpPr>
        <p:spPr/>
        <p:txBody>
          <a:bodyPr/>
          <a:lstStyle/>
          <a:p>
            <a:r>
              <a:rPr lang="lv-LV"/>
              <a:t>Nesošās sienas</a:t>
            </a:r>
          </a:p>
        </p:txBody>
      </p:sp>
      <p:sp>
        <p:nvSpPr>
          <p:cNvPr id="3" name="Teksta vietturis 2">
            <a:extLst>
              <a:ext uri="{FF2B5EF4-FFF2-40B4-BE49-F238E27FC236}">
                <a16:creationId xmlns:a16="http://schemas.microsoft.com/office/drawing/2014/main" id="{113CD43F-2C38-4D01-ADB4-3D32D0F5A9C5}"/>
              </a:ext>
            </a:extLst>
          </p:cNvPr>
          <p:cNvSpPr>
            <a:spLocks noGrp="1"/>
          </p:cNvSpPr>
          <p:nvPr>
            <p:ph type="body" sz="quarter" idx="11"/>
          </p:nvPr>
        </p:nvSpPr>
        <p:spPr>
          <a:xfrm>
            <a:off x="542925" y="898525"/>
            <a:ext cx="8497166" cy="4330700"/>
          </a:xfrm>
        </p:spPr>
        <p:txBody>
          <a:bodyPr/>
          <a:lstStyle/>
          <a:p>
            <a:pPr algn="just"/>
            <a:r>
              <a:rPr lang="lv-LV" sz="1800"/>
              <a:t>1-316 un 1-318 sērijas ēkām ar bēniņiem ir līdzīgs nesošo jumta konstrukciju risinājums – jumta nesošās kores sijas ir balstītas uz mūra sienām vai stabiem virs nesošās iekšējās </a:t>
            </a:r>
            <a:r>
              <a:rPr lang="lv-LV" sz="1800" err="1"/>
              <a:t>garensienas</a:t>
            </a:r>
            <a:r>
              <a:rPr lang="lv-LV" sz="1800"/>
              <a:t> –, galvenā atšķirība ir, ka 1-316 sērijas ēkām kores sija nebalstās uz kāpņu telpas mūra konstrukcijām, bet 1-318 kores sijas balstās kāpņu telpas sienu stūros.</a:t>
            </a:r>
          </a:p>
        </p:txBody>
      </p:sp>
      <p:pic>
        <p:nvPicPr>
          <p:cNvPr id="8" name="Picture 7">
            <a:extLst>
              <a:ext uri="{FF2B5EF4-FFF2-40B4-BE49-F238E27FC236}">
                <a16:creationId xmlns:a16="http://schemas.microsoft.com/office/drawing/2014/main" id="{E79B3F8B-8F69-EAAF-FD6E-B92CC2A711DD}"/>
              </a:ext>
            </a:extLst>
          </p:cNvPr>
          <p:cNvPicPr>
            <a:picLocks noChangeAspect="1"/>
          </p:cNvPicPr>
          <p:nvPr/>
        </p:nvPicPr>
        <p:blipFill>
          <a:blip r:embed="rId2"/>
          <a:stretch>
            <a:fillRect/>
          </a:stretch>
        </p:blipFill>
        <p:spPr>
          <a:xfrm>
            <a:off x="2202380" y="2423798"/>
            <a:ext cx="2607615" cy="2600490"/>
          </a:xfrm>
          <a:prstGeom prst="rect">
            <a:avLst/>
          </a:prstGeom>
        </p:spPr>
      </p:pic>
      <p:pic>
        <p:nvPicPr>
          <p:cNvPr id="10" name="Picture 9">
            <a:extLst>
              <a:ext uri="{FF2B5EF4-FFF2-40B4-BE49-F238E27FC236}">
                <a16:creationId xmlns:a16="http://schemas.microsoft.com/office/drawing/2014/main" id="{68D98687-4A28-C3F3-2FED-9DF76962BE8E}"/>
              </a:ext>
            </a:extLst>
          </p:cNvPr>
          <p:cNvPicPr>
            <a:picLocks noChangeAspect="1"/>
          </p:cNvPicPr>
          <p:nvPr/>
        </p:nvPicPr>
        <p:blipFill>
          <a:blip r:embed="rId3"/>
          <a:stretch>
            <a:fillRect/>
          </a:stretch>
        </p:blipFill>
        <p:spPr>
          <a:xfrm>
            <a:off x="5070133" y="2423798"/>
            <a:ext cx="2571352" cy="2600490"/>
          </a:xfrm>
          <a:prstGeom prst="rect">
            <a:avLst/>
          </a:prstGeom>
        </p:spPr>
      </p:pic>
    </p:spTree>
    <p:extLst>
      <p:ext uri="{BB962C8B-B14F-4D97-AF65-F5344CB8AC3E}">
        <p14:creationId xmlns:p14="http://schemas.microsoft.com/office/powerpoint/2010/main" val="183613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0777C-2316-4A0A-E53D-78D0A4756C07}"/>
              </a:ext>
            </a:extLst>
          </p:cNvPr>
          <p:cNvSpPr>
            <a:spLocks noGrp="1"/>
          </p:cNvSpPr>
          <p:nvPr>
            <p:ph type="body" sz="quarter" idx="10"/>
          </p:nvPr>
        </p:nvSpPr>
        <p:spPr/>
        <p:txBody>
          <a:bodyPr vert="horz" lIns="91440" tIns="45720" rIns="91440" bIns="45720" anchor="t"/>
          <a:lstStyle/>
          <a:p>
            <a:r>
              <a:rPr lang="en-GB" err="1">
                <a:latin typeface="Arial"/>
                <a:cs typeface="Arial"/>
              </a:rPr>
              <a:t>Nesošās</a:t>
            </a:r>
            <a:r>
              <a:rPr lang="en-GB">
                <a:latin typeface="Arial"/>
                <a:cs typeface="Arial"/>
              </a:rPr>
              <a:t> </a:t>
            </a:r>
            <a:r>
              <a:rPr lang="en-GB" err="1">
                <a:latin typeface="Arial"/>
                <a:cs typeface="Arial"/>
              </a:rPr>
              <a:t>sienas</a:t>
            </a:r>
            <a:endParaRPr lang="en-GB" err="1"/>
          </a:p>
        </p:txBody>
      </p:sp>
      <p:sp>
        <p:nvSpPr>
          <p:cNvPr id="3" name="Text Placeholder 2">
            <a:extLst>
              <a:ext uri="{FF2B5EF4-FFF2-40B4-BE49-F238E27FC236}">
                <a16:creationId xmlns:a16="http://schemas.microsoft.com/office/drawing/2014/main" id="{E776F248-7E9A-9642-A1D1-241108D57B75}"/>
              </a:ext>
            </a:extLst>
          </p:cNvPr>
          <p:cNvSpPr>
            <a:spLocks noGrp="1"/>
          </p:cNvSpPr>
          <p:nvPr>
            <p:ph type="body" sz="quarter" idx="11"/>
          </p:nvPr>
        </p:nvSpPr>
        <p:spPr/>
        <p:txBody>
          <a:bodyPr vert="horz" lIns="91440" tIns="45720" rIns="91440" bIns="45720" anchor="t"/>
          <a:lstStyle/>
          <a:p>
            <a:pPr marL="342900" indent="-342900" algn="just">
              <a:buChar char="•"/>
            </a:pPr>
            <a:r>
              <a:rPr lang="en-GB" err="1">
                <a:latin typeface="Arial"/>
                <a:cs typeface="Arial"/>
              </a:rPr>
              <a:t>Plaisas</a:t>
            </a:r>
            <a:r>
              <a:rPr lang="en-GB" dirty="0">
                <a:latin typeface="Arial"/>
                <a:cs typeface="Arial"/>
              </a:rPr>
              <a:t> </a:t>
            </a:r>
            <a:r>
              <a:rPr lang="en-GB" err="1">
                <a:latin typeface="Arial"/>
                <a:cs typeface="Arial"/>
              </a:rPr>
              <a:t>mūra</a:t>
            </a:r>
            <a:r>
              <a:rPr lang="en-GB" dirty="0">
                <a:latin typeface="Arial"/>
                <a:cs typeface="Arial"/>
              </a:rPr>
              <a:t> </a:t>
            </a:r>
            <a:r>
              <a:rPr lang="en-GB" err="1">
                <a:latin typeface="Arial"/>
                <a:cs typeface="Arial"/>
              </a:rPr>
              <a:t>konstrukcijām</a:t>
            </a:r>
            <a:r>
              <a:rPr lang="en-GB" dirty="0">
                <a:latin typeface="Arial"/>
                <a:cs typeface="Arial"/>
              </a:rPr>
              <a:t> </a:t>
            </a:r>
            <a:r>
              <a:rPr lang="en-GB" err="1">
                <a:latin typeface="Arial"/>
                <a:cs typeface="Arial"/>
              </a:rPr>
              <a:t>jumta</a:t>
            </a:r>
            <a:r>
              <a:rPr lang="en-GB" dirty="0">
                <a:latin typeface="Arial"/>
                <a:cs typeface="Arial"/>
              </a:rPr>
              <a:t> </a:t>
            </a:r>
            <a:r>
              <a:rPr lang="en-GB" err="1">
                <a:latin typeface="Arial"/>
                <a:cs typeface="Arial"/>
              </a:rPr>
              <a:t>nesošās</a:t>
            </a:r>
            <a:r>
              <a:rPr lang="en-GB" dirty="0">
                <a:latin typeface="Arial"/>
                <a:cs typeface="Arial"/>
              </a:rPr>
              <a:t> kores </a:t>
            </a:r>
            <a:r>
              <a:rPr lang="en-GB" err="1">
                <a:latin typeface="Arial"/>
                <a:cs typeface="Arial"/>
              </a:rPr>
              <a:t>siju</a:t>
            </a:r>
            <a:r>
              <a:rPr lang="en-GB" dirty="0">
                <a:latin typeface="Arial"/>
                <a:cs typeface="Arial"/>
              </a:rPr>
              <a:t> </a:t>
            </a:r>
            <a:r>
              <a:rPr lang="en-GB" err="1">
                <a:latin typeface="Arial"/>
                <a:cs typeface="Arial"/>
              </a:rPr>
              <a:t>balstvietās</a:t>
            </a:r>
            <a:r>
              <a:rPr lang="en-GB" dirty="0">
                <a:latin typeface="Arial"/>
                <a:cs typeface="Arial"/>
              </a:rPr>
              <a:t>, kas </a:t>
            </a:r>
            <a:r>
              <a:rPr lang="en-GB" err="1">
                <a:latin typeface="Arial"/>
                <a:cs typeface="Arial"/>
              </a:rPr>
              <a:t>uzskatāmi</a:t>
            </a:r>
            <a:r>
              <a:rPr lang="en-GB" dirty="0">
                <a:latin typeface="Arial"/>
                <a:cs typeface="Arial"/>
              </a:rPr>
              <a:t> par </a:t>
            </a:r>
            <a:r>
              <a:rPr lang="en-GB" err="1">
                <a:latin typeface="Arial"/>
                <a:cs typeface="Arial"/>
              </a:rPr>
              <a:t>tipveida</a:t>
            </a:r>
            <a:r>
              <a:rPr lang="en-GB" dirty="0">
                <a:latin typeface="Arial"/>
                <a:cs typeface="Arial"/>
              </a:rPr>
              <a:t> </a:t>
            </a:r>
            <a:r>
              <a:rPr lang="en-GB" err="1">
                <a:latin typeface="Arial"/>
                <a:cs typeface="Arial"/>
              </a:rPr>
              <a:t>bojājumiem</a:t>
            </a:r>
            <a:r>
              <a:rPr lang="en-GB" dirty="0">
                <a:latin typeface="Arial"/>
                <a:cs typeface="Arial"/>
              </a:rPr>
              <a:t>. </a:t>
            </a:r>
            <a:endParaRPr lang="en-US" dirty="0">
              <a:latin typeface="Arial"/>
              <a:cs typeface="Arial"/>
            </a:endParaRPr>
          </a:p>
          <a:p>
            <a:pPr marL="342900" indent="-342900" algn="just">
              <a:buChar char="•"/>
            </a:pPr>
            <a:r>
              <a:rPr lang="en-GB" dirty="0">
                <a:latin typeface="Arial"/>
                <a:cs typeface="Arial"/>
              </a:rPr>
              <a:t>No 14 </a:t>
            </a:r>
            <a:r>
              <a:rPr lang="en-GB" dirty="0" err="1">
                <a:latin typeface="Arial"/>
                <a:cs typeface="Arial"/>
              </a:rPr>
              <a:t>apsekotajām</a:t>
            </a:r>
            <a:r>
              <a:rPr lang="en-GB" dirty="0">
                <a:latin typeface="Arial"/>
                <a:cs typeface="Arial"/>
              </a:rPr>
              <a:t> </a:t>
            </a:r>
            <a:r>
              <a:rPr lang="en-GB" dirty="0" err="1">
                <a:latin typeface="Arial"/>
                <a:cs typeface="Arial"/>
              </a:rPr>
              <a:t>ēkām</a:t>
            </a:r>
            <a:r>
              <a:rPr lang="en-GB" dirty="0">
                <a:latin typeface="Arial"/>
                <a:cs typeface="Arial"/>
              </a:rPr>
              <a:t> </a:t>
            </a:r>
            <a:r>
              <a:rPr lang="en-GB" dirty="0" err="1">
                <a:latin typeface="Arial"/>
                <a:cs typeface="Arial"/>
              </a:rPr>
              <a:t>ar</a:t>
            </a:r>
            <a:r>
              <a:rPr lang="en-GB" dirty="0">
                <a:latin typeface="Arial"/>
                <a:cs typeface="Arial"/>
              </a:rPr>
              <a:t> </a:t>
            </a:r>
            <a:r>
              <a:rPr lang="en-GB" dirty="0" err="1">
                <a:latin typeface="Arial"/>
                <a:cs typeface="Arial"/>
              </a:rPr>
              <a:t>bēniņiem</a:t>
            </a:r>
            <a:r>
              <a:rPr lang="en-GB" dirty="0">
                <a:latin typeface="Arial"/>
                <a:cs typeface="Arial"/>
              </a:rPr>
              <a:t> 9 </a:t>
            </a:r>
            <a:r>
              <a:rPr lang="en-GB" dirty="0" err="1">
                <a:latin typeface="Arial"/>
                <a:cs typeface="Arial"/>
              </a:rPr>
              <a:t>ēkās</a:t>
            </a:r>
            <a:r>
              <a:rPr lang="en-GB" dirty="0">
                <a:latin typeface="Arial"/>
                <a:cs typeface="Arial"/>
              </a:rPr>
              <a:t> tika </a:t>
            </a:r>
            <a:r>
              <a:rPr lang="en-GB" dirty="0" err="1">
                <a:latin typeface="Arial"/>
                <a:cs typeface="Arial"/>
              </a:rPr>
              <a:t>konstatēti</a:t>
            </a:r>
            <a:r>
              <a:rPr lang="en-GB" dirty="0">
                <a:latin typeface="Arial"/>
                <a:cs typeface="Arial"/>
              </a:rPr>
              <a:t> </a:t>
            </a:r>
            <a:r>
              <a:rPr lang="en-GB" dirty="0" err="1">
                <a:latin typeface="Arial"/>
                <a:cs typeface="Arial"/>
              </a:rPr>
              <a:t>raksturīgie</a:t>
            </a:r>
            <a:r>
              <a:rPr lang="en-GB" dirty="0">
                <a:latin typeface="Arial"/>
                <a:cs typeface="Arial"/>
              </a:rPr>
              <a:t> </a:t>
            </a:r>
            <a:r>
              <a:rPr lang="en-GB" dirty="0" err="1">
                <a:latin typeface="Arial"/>
                <a:cs typeface="Arial"/>
              </a:rPr>
              <a:t>tipveida</a:t>
            </a:r>
            <a:r>
              <a:rPr lang="en-GB" dirty="0">
                <a:latin typeface="Arial"/>
                <a:cs typeface="Arial"/>
              </a:rPr>
              <a:t> </a:t>
            </a:r>
            <a:r>
              <a:rPr lang="en-GB" dirty="0" err="1">
                <a:latin typeface="Arial"/>
                <a:cs typeface="Arial"/>
              </a:rPr>
              <a:t>bojājumi</a:t>
            </a:r>
            <a:r>
              <a:rPr lang="en-GB" dirty="0">
                <a:latin typeface="Arial"/>
                <a:cs typeface="Arial"/>
              </a:rPr>
              <a:t> kores </a:t>
            </a:r>
            <a:r>
              <a:rPr lang="en-GB" dirty="0" err="1">
                <a:latin typeface="Arial"/>
                <a:cs typeface="Arial"/>
              </a:rPr>
              <a:t>siju</a:t>
            </a:r>
            <a:r>
              <a:rPr lang="en-GB" dirty="0">
                <a:latin typeface="Arial"/>
                <a:cs typeface="Arial"/>
              </a:rPr>
              <a:t> </a:t>
            </a:r>
            <a:r>
              <a:rPr lang="en-GB" dirty="0" err="1">
                <a:latin typeface="Arial"/>
                <a:cs typeface="Arial"/>
              </a:rPr>
              <a:t>balstvietās</a:t>
            </a:r>
            <a:r>
              <a:rPr lang="en-GB" dirty="0">
                <a:latin typeface="Arial"/>
                <a:cs typeface="Arial"/>
              </a:rPr>
              <a:t>. </a:t>
            </a:r>
            <a:endParaRPr lang="en-US">
              <a:latin typeface="Arial"/>
              <a:cs typeface="Arial"/>
            </a:endParaRPr>
          </a:p>
          <a:p>
            <a:endParaRPr lang="en-GB">
              <a:latin typeface="Arial"/>
              <a:cs typeface="Arial"/>
            </a:endParaRPr>
          </a:p>
        </p:txBody>
      </p:sp>
      <p:pic>
        <p:nvPicPr>
          <p:cNvPr id="4" name="Picture 3" descr="A brick wall with a red arrow&#10;&#10;Description automatically generated">
            <a:extLst>
              <a:ext uri="{FF2B5EF4-FFF2-40B4-BE49-F238E27FC236}">
                <a16:creationId xmlns:a16="http://schemas.microsoft.com/office/drawing/2014/main" id="{1196F0D2-83F9-0FD8-88D4-41FDEC75E354}"/>
              </a:ext>
            </a:extLst>
          </p:cNvPr>
          <p:cNvPicPr>
            <a:picLocks noChangeAspect="1"/>
          </p:cNvPicPr>
          <p:nvPr/>
        </p:nvPicPr>
        <p:blipFill>
          <a:blip r:embed="rId2"/>
          <a:stretch>
            <a:fillRect/>
          </a:stretch>
        </p:blipFill>
        <p:spPr>
          <a:xfrm>
            <a:off x="2096039" y="2420159"/>
            <a:ext cx="2299300" cy="2298042"/>
          </a:xfrm>
          <a:prstGeom prst="rect">
            <a:avLst/>
          </a:prstGeom>
        </p:spPr>
      </p:pic>
      <p:pic>
        <p:nvPicPr>
          <p:cNvPr id="5" name="Picture 4" descr="A brick wall with a spider web&#10;&#10;Description automatically generated">
            <a:extLst>
              <a:ext uri="{FF2B5EF4-FFF2-40B4-BE49-F238E27FC236}">
                <a16:creationId xmlns:a16="http://schemas.microsoft.com/office/drawing/2014/main" id="{C7BE9120-64A3-ECFE-D1A9-688C31F4A3FB}"/>
              </a:ext>
            </a:extLst>
          </p:cNvPr>
          <p:cNvPicPr>
            <a:picLocks noChangeAspect="1"/>
          </p:cNvPicPr>
          <p:nvPr/>
        </p:nvPicPr>
        <p:blipFill>
          <a:blip r:embed="rId3"/>
          <a:stretch>
            <a:fillRect/>
          </a:stretch>
        </p:blipFill>
        <p:spPr>
          <a:xfrm>
            <a:off x="4983372" y="2424920"/>
            <a:ext cx="2282766" cy="2310083"/>
          </a:xfrm>
          <a:prstGeom prst="rect">
            <a:avLst/>
          </a:prstGeom>
        </p:spPr>
      </p:pic>
    </p:spTree>
    <p:extLst>
      <p:ext uri="{BB962C8B-B14F-4D97-AF65-F5344CB8AC3E}">
        <p14:creationId xmlns:p14="http://schemas.microsoft.com/office/powerpoint/2010/main" val="1295886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7ADDCFE5-C92C-48A5-83FA-3EB5D0D4E2CA}"/>
              </a:ext>
            </a:extLst>
          </p:cNvPr>
          <p:cNvSpPr>
            <a:spLocks noGrp="1"/>
          </p:cNvSpPr>
          <p:nvPr>
            <p:ph type="body" sz="quarter" idx="10"/>
          </p:nvPr>
        </p:nvSpPr>
        <p:spPr/>
        <p:txBody>
          <a:bodyPr/>
          <a:lstStyle/>
          <a:p>
            <a:r>
              <a:rPr lang="lv-LV"/>
              <a:t>Ailu pārsedzes</a:t>
            </a:r>
          </a:p>
        </p:txBody>
      </p:sp>
      <p:sp>
        <p:nvSpPr>
          <p:cNvPr id="3" name="Teksta vietturis 2">
            <a:extLst>
              <a:ext uri="{FF2B5EF4-FFF2-40B4-BE49-F238E27FC236}">
                <a16:creationId xmlns:a16="http://schemas.microsoft.com/office/drawing/2014/main" id="{113CD43F-2C38-4D01-ADB4-3D32D0F5A9C5}"/>
              </a:ext>
            </a:extLst>
          </p:cNvPr>
          <p:cNvSpPr>
            <a:spLocks noGrp="1"/>
          </p:cNvSpPr>
          <p:nvPr>
            <p:ph type="body" sz="quarter" idx="11"/>
          </p:nvPr>
        </p:nvSpPr>
        <p:spPr>
          <a:xfrm>
            <a:off x="542925" y="898525"/>
            <a:ext cx="5925416" cy="2877458"/>
          </a:xfrm>
        </p:spPr>
        <p:txBody>
          <a:bodyPr vert="horz" lIns="91440" tIns="45720" rIns="91440" bIns="45720" anchor="t"/>
          <a:lstStyle/>
          <a:p>
            <a:pPr marL="285750" indent="-285750" algn="just">
              <a:buChar char="•"/>
            </a:pPr>
            <a:r>
              <a:rPr lang="lv-LV" sz="1800" dirty="0">
                <a:latin typeface="Arial"/>
                <a:cs typeface="Arial"/>
              </a:rPr>
              <a:t>Atsevišķām dzelzsbetona pārsedzēm konstatēts atsegts stiegrojums ar korozijas bojājumu pazīmēm; </a:t>
            </a:r>
            <a:endParaRPr lang="en-US" dirty="0"/>
          </a:p>
          <a:p>
            <a:pPr marL="285750" indent="-285750" algn="just">
              <a:buChar char="•"/>
            </a:pPr>
            <a:r>
              <a:rPr lang="lv-LV" sz="1800" dirty="0">
                <a:latin typeface="Arial"/>
                <a:cs typeface="Arial"/>
              </a:rPr>
              <a:t>Ārsienu mūra pārsedzēm konstatēti bojājumi: nobiris apmetums, atsegts stiegrojums ar korozijas bojājumiem, mūrējuma deformācijas un plaisas pārsedzes zonā, pastāv elementu krišanas risks.</a:t>
            </a:r>
            <a:endParaRPr lang="en-US" dirty="0"/>
          </a:p>
        </p:txBody>
      </p:sp>
      <p:pic>
        <p:nvPicPr>
          <p:cNvPr id="4" name="Picture 3" descr="A spider web on a stone wall&#10;&#10;Description automatically generated">
            <a:extLst>
              <a:ext uri="{FF2B5EF4-FFF2-40B4-BE49-F238E27FC236}">
                <a16:creationId xmlns:a16="http://schemas.microsoft.com/office/drawing/2014/main" id="{D22C6056-8582-54DD-10B4-4182A02CA2F5}"/>
              </a:ext>
            </a:extLst>
          </p:cNvPr>
          <p:cNvPicPr>
            <a:picLocks noChangeAspect="1"/>
          </p:cNvPicPr>
          <p:nvPr/>
        </p:nvPicPr>
        <p:blipFill>
          <a:blip r:embed="rId2"/>
          <a:stretch>
            <a:fillRect/>
          </a:stretch>
        </p:blipFill>
        <p:spPr>
          <a:xfrm>
            <a:off x="6658552" y="2645728"/>
            <a:ext cx="2438581" cy="2438581"/>
          </a:xfrm>
          <a:prstGeom prst="rect">
            <a:avLst/>
          </a:prstGeom>
        </p:spPr>
      </p:pic>
      <p:pic>
        <p:nvPicPr>
          <p:cNvPr id="5" name="Picture 4" descr="A brick building with many windows&#10;&#10;Description automatically generated">
            <a:extLst>
              <a:ext uri="{FF2B5EF4-FFF2-40B4-BE49-F238E27FC236}">
                <a16:creationId xmlns:a16="http://schemas.microsoft.com/office/drawing/2014/main" id="{87D45A83-A24B-5C11-4D02-DA226FB55FA5}"/>
              </a:ext>
            </a:extLst>
          </p:cNvPr>
          <p:cNvPicPr>
            <a:picLocks noChangeAspect="1"/>
          </p:cNvPicPr>
          <p:nvPr/>
        </p:nvPicPr>
        <p:blipFill>
          <a:blip r:embed="rId3"/>
          <a:stretch>
            <a:fillRect/>
          </a:stretch>
        </p:blipFill>
        <p:spPr>
          <a:xfrm>
            <a:off x="6681196" y="43837"/>
            <a:ext cx="2406540" cy="2474370"/>
          </a:xfrm>
          <a:prstGeom prst="rect">
            <a:avLst/>
          </a:prstGeom>
        </p:spPr>
      </p:pic>
    </p:spTree>
    <p:extLst>
      <p:ext uri="{BB962C8B-B14F-4D97-AF65-F5344CB8AC3E}">
        <p14:creationId xmlns:p14="http://schemas.microsoft.com/office/powerpoint/2010/main" val="186008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62E1E-2480-D26E-B776-A91640C8BDFE}"/>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D265E3C6-7B89-DEA5-D59A-CEBAB4AF4017}"/>
              </a:ext>
            </a:extLst>
          </p:cNvPr>
          <p:cNvSpPr>
            <a:spLocks noGrp="1"/>
          </p:cNvSpPr>
          <p:nvPr>
            <p:ph type="body" sz="quarter" idx="10"/>
          </p:nvPr>
        </p:nvSpPr>
        <p:spPr>
          <a:xfrm>
            <a:off x="542924" y="252413"/>
            <a:ext cx="7634855" cy="401038"/>
          </a:xfrm>
        </p:spPr>
        <p:txBody>
          <a:bodyPr vert="horz" lIns="91440" tIns="45720" rIns="91440" bIns="45720" anchor="t"/>
          <a:lstStyle/>
          <a:p>
            <a:r>
              <a:rPr lang="lv-LV">
                <a:latin typeface="Arial"/>
                <a:cs typeface="Arial"/>
              </a:rPr>
              <a:t>Ēku </a:t>
            </a:r>
            <a:r>
              <a:rPr lang="lv-LV" err="1">
                <a:latin typeface="Arial"/>
                <a:cs typeface="Arial"/>
              </a:rPr>
              <a:t>vertikalitātes</a:t>
            </a:r>
            <a:r>
              <a:rPr lang="lv-LV">
                <a:latin typeface="Arial"/>
                <a:cs typeface="Arial"/>
              </a:rPr>
              <a:t> ģeodēziskie uzmērījumi</a:t>
            </a:r>
            <a:endParaRPr lang="en-US"/>
          </a:p>
        </p:txBody>
      </p:sp>
      <p:sp>
        <p:nvSpPr>
          <p:cNvPr id="3" name="Teksta vietturis 2">
            <a:extLst>
              <a:ext uri="{FF2B5EF4-FFF2-40B4-BE49-F238E27FC236}">
                <a16:creationId xmlns:a16="http://schemas.microsoft.com/office/drawing/2014/main" id="{D14C2598-9C23-97C9-973E-2F191CA58350}"/>
              </a:ext>
            </a:extLst>
          </p:cNvPr>
          <p:cNvSpPr>
            <a:spLocks noGrp="1"/>
          </p:cNvSpPr>
          <p:nvPr>
            <p:ph type="body" sz="quarter" idx="11"/>
          </p:nvPr>
        </p:nvSpPr>
        <p:spPr>
          <a:xfrm>
            <a:off x="542925" y="693648"/>
            <a:ext cx="8497166" cy="4330700"/>
          </a:xfrm>
        </p:spPr>
        <p:txBody>
          <a:bodyPr vert="horz" lIns="91440" tIns="45720" rIns="91440" bIns="45720" anchor="t"/>
          <a:lstStyle/>
          <a:p>
            <a:pPr marL="285750" indent="-285750" algn="just">
              <a:buChar char="•"/>
            </a:pPr>
            <a:r>
              <a:rPr lang="lv-LV" sz="1800" dirty="0">
                <a:latin typeface="Arial"/>
                <a:cs typeface="Arial"/>
              </a:rPr>
              <a:t>Ārsienu mūra kvalitāte ir dažāda, ir pamats uzskatīt, ka vairums ēku, jau sākotnēji ir tikušas uzbūvētas ar neatbilstībām būvniecības laika spēkā esošo normatīvo aktu prasībām, kas attiecināmas uz ēkas sienu </a:t>
            </a:r>
            <a:r>
              <a:rPr lang="lv-LV" sz="1800" dirty="0" err="1">
                <a:latin typeface="Arial"/>
                <a:cs typeface="Arial"/>
              </a:rPr>
              <a:t>vertikalitāti</a:t>
            </a:r>
            <a:r>
              <a:rPr lang="lv-LV" sz="1800" dirty="0">
                <a:latin typeface="Arial"/>
                <a:cs typeface="Arial"/>
              </a:rPr>
              <a:t>.</a:t>
            </a:r>
          </a:p>
          <a:p>
            <a:pPr marL="285750" indent="-285750" algn="just">
              <a:buChar char="•"/>
            </a:pPr>
            <a:r>
              <a:rPr lang="lv-LV" sz="1800" dirty="0">
                <a:latin typeface="Arial"/>
                <a:cs typeface="Arial"/>
              </a:rPr>
              <a:t>Noteiktā maksimālā novirze no </a:t>
            </a:r>
            <a:r>
              <a:rPr lang="lv-LV" sz="1800" dirty="0" err="1">
                <a:latin typeface="Arial"/>
                <a:cs typeface="Arial"/>
              </a:rPr>
              <a:t>vertikalitātes</a:t>
            </a:r>
            <a:r>
              <a:rPr lang="lv-LV" sz="1800" dirty="0">
                <a:latin typeface="Arial"/>
                <a:cs typeface="Arial"/>
              </a:rPr>
              <a:t> - 220 mm - ēkai Uzvaras ielā 2, Jelgavā kopā ar objektā konstatētajām deformāciju pazīmēm liecina par būtisku deformāciju attīstību ēkas ekspluatācijas laikā un tā nav saistāma ar būvniecības kvalitāti.</a:t>
            </a:r>
          </a:p>
          <a:p>
            <a:pPr marL="285750" indent="-285750" algn="just">
              <a:buChar char="•"/>
            </a:pPr>
            <a:r>
              <a:rPr lang="lv-LV" sz="1800" dirty="0">
                <a:latin typeface="Arial"/>
                <a:cs typeface="Arial"/>
              </a:rPr>
              <a:t>Pieņemot, ka ēku </a:t>
            </a:r>
            <a:r>
              <a:rPr lang="lv-LV" sz="1800" dirty="0" err="1">
                <a:latin typeface="Arial"/>
                <a:cs typeface="Arial"/>
              </a:rPr>
              <a:t>vertikalitāte</a:t>
            </a:r>
            <a:r>
              <a:rPr lang="lv-LV" sz="1800" dirty="0">
                <a:latin typeface="Arial"/>
                <a:cs typeface="Arial"/>
              </a:rPr>
              <a:t> nav mainījusies ekspluatācijas laikā, tikai vienai no 20 pētītajām ēkām noteiktā </a:t>
            </a:r>
            <a:r>
              <a:rPr lang="lv-LV" sz="1800" dirty="0" err="1">
                <a:latin typeface="Arial"/>
                <a:cs typeface="Arial"/>
              </a:rPr>
              <a:t>vertikalitāte</a:t>
            </a:r>
            <a:r>
              <a:rPr lang="lv-LV" sz="1800" dirty="0">
                <a:latin typeface="Arial"/>
                <a:cs typeface="Arial"/>
              </a:rPr>
              <a:t> atbilst būvniecības laikā spēkā esošo normatīvo aktu prasībām, kas attiecināmas uz ēkas sienu </a:t>
            </a:r>
            <a:r>
              <a:rPr lang="lv-LV" sz="1800" dirty="0" err="1">
                <a:latin typeface="Arial"/>
                <a:cs typeface="Arial"/>
              </a:rPr>
              <a:t>vertikalitāti</a:t>
            </a:r>
            <a:r>
              <a:rPr lang="lv-LV" sz="1800" dirty="0">
                <a:latin typeface="Arial"/>
                <a:cs typeface="Arial"/>
              </a:rPr>
              <a:t>.</a:t>
            </a:r>
          </a:p>
          <a:p>
            <a:pPr marL="285750" indent="-285750" algn="just">
              <a:buChar char="•"/>
            </a:pPr>
            <a:endParaRPr lang="lv-LV" sz="1800"/>
          </a:p>
        </p:txBody>
      </p:sp>
    </p:spTree>
    <p:extLst>
      <p:ext uri="{BB962C8B-B14F-4D97-AF65-F5344CB8AC3E}">
        <p14:creationId xmlns:p14="http://schemas.microsoft.com/office/powerpoint/2010/main" val="400254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816AB4A8-B5C3-B350-AAA7-A49CC2096420}"/>
              </a:ext>
            </a:extLst>
          </p:cNvPr>
          <p:cNvGraphicFramePr>
            <a:graphicFrameLocks noChangeAspect="1"/>
          </p:cNvGraphicFramePr>
          <p:nvPr>
            <p:extLst>
              <p:ext uri="{D42A27DB-BD31-4B8C-83A1-F6EECF244321}">
                <p14:modId xmlns:p14="http://schemas.microsoft.com/office/powerpoint/2010/main" val="1649228049"/>
              </p:ext>
            </p:extLst>
          </p:nvPr>
        </p:nvGraphicFramePr>
        <p:xfrm>
          <a:off x="956095" y="4344"/>
          <a:ext cx="7233399" cy="5307341"/>
        </p:xfrm>
        <a:graphic>
          <a:graphicData uri="http://schemas.openxmlformats.org/presentationml/2006/ole">
            <mc:AlternateContent xmlns:mc="http://schemas.openxmlformats.org/markup-compatibility/2006">
              <mc:Choice xmlns:v="urn:schemas-microsoft-com:vml" Requires="v">
                <p:oleObj name="Document" r:id="rId2" imgW="6478385" imgH="4746959" progId="Word.Document.12">
                  <p:embed/>
                </p:oleObj>
              </mc:Choice>
              <mc:Fallback>
                <p:oleObj name="Document" r:id="rId2" imgW="6478385" imgH="4746959" progId="Word.Document.12">
                  <p:embed/>
                  <p:pic>
                    <p:nvPicPr>
                      <p:cNvPr id="16" name="Object 15">
                        <a:extLst>
                          <a:ext uri="{FF2B5EF4-FFF2-40B4-BE49-F238E27FC236}">
                            <a16:creationId xmlns:a16="http://schemas.microsoft.com/office/drawing/2014/main" id="{816AB4A8-B5C3-B350-AAA7-A49CC2096420}"/>
                          </a:ext>
                        </a:extLst>
                      </p:cNvPr>
                      <p:cNvPicPr/>
                      <p:nvPr/>
                    </p:nvPicPr>
                    <p:blipFill>
                      <a:blip r:embed="rId3"/>
                      <a:stretch>
                        <a:fillRect/>
                      </a:stretch>
                    </p:blipFill>
                    <p:spPr>
                      <a:xfrm>
                        <a:off x="956095" y="4344"/>
                        <a:ext cx="7233399" cy="5307341"/>
                      </a:xfrm>
                      <a:prstGeom prst="rect">
                        <a:avLst/>
                      </a:prstGeom>
                    </p:spPr>
                  </p:pic>
                </p:oleObj>
              </mc:Fallback>
            </mc:AlternateContent>
          </a:graphicData>
        </a:graphic>
      </p:graphicFrame>
    </p:spTree>
    <p:extLst>
      <p:ext uri="{BB962C8B-B14F-4D97-AF65-F5344CB8AC3E}">
        <p14:creationId xmlns:p14="http://schemas.microsoft.com/office/powerpoint/2010/main" val="139466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5A974874-7444-4E68-A9A6-F696E9EB601D}"/>
              </a:ext>
            </a:extLst>
          </p:cNvPr>
          <p:cNvSpPr>
            <a:spLocks noGrp="1"/>
          </p:cNvSpPr>
          <p:nvPr>
            <p:ph type="body" sz="quarter" idx="10"/>
          </p:nvPr>
        </p:nvSpPr>
        <p:spPr/>
        <p:txBody>
          <a:bodyPr/>
          <a:lstStyle/>
          <a:p>
            <a:r>
              <a:rPr lang="lv-LV"/>
              <a:t>Pārsegumi</a:t>
            </a:r>
          </a:p>
        </p:txBody>
      </p:sp>
      <p:sp>
        <p:nvSpPr>
          <p:cNvPr id="3" name="Teksta vietturis 2">
            <a:extLst>
              <a:ext uri="{FF2B5EF4-FFF2-40B4-BE49-F238E27FC236}">
                <a16:creationId xmlns:a16="http://schemas.microsoft.com/office/drawing/2014/main" id="{07B1A5F9-00E4-4A7A-8A61-5AA513AB12AB}"/>
              </a:ext>
            </a:extLst>
          </p:cNvPr>
          <p:cNvSpPr>
            <a:spLocks noGrp="1"/>
          </p:cNvSpPr>
          <p:nvPr>
            <p:ph type="body" sz="quarter" idx="11"/>
          </p:nvPr>
        </p:nvSpPr>
        <p:spPr>
          <a:xfrm>
            <a:off x="381180" y="796348"/>
            <a:ext cx="8253323" cy="1775402"/>
          </a:xfrm>
        </p:spPr>
        <p:txBody>
          <a:bodyPr vert="horz" lIns="91440" tIns="45720" rIns="91440" bIns="45720" anchor="t"/>
          <a:lstStyle/>
          <a:p>
            <a:pPr marL="342900" indent="-342900" algn="just">
              <a:buFont typeface="Arial" panose="020B0604020202020204" pitchFamily="34" charset="0"/>
              <a:buChar char="•"/>
            </a:pPr>
            <a:r>
              <a:rPr lang="lv-LV" sz="1800" dirty="0">
                <a:latin typeface="Arial"/>
                <a:cs typeface="Arial"/>
              </a:rPr>
              <a:t>Stiegrojuma korozijas un betona aizsargkārtas atslāņošanās pazīmes;</a:t>
            </a:r>
            <a:endParaRPr lang="en-US" sz="1800" dirty="0"/>
          </a:p>
          <a:p>
            <a:pPr marL="342900" indent="-342900" algn="just">
              <a:buFont typeface="Arial" panose="020B0604020202020204" pitchFamily="34" charset="0"/>
              <a:buChar char="•"/>
            </a:pPr>
            <a:r>
              <a:rPr lang="lv-LV" sz="1800" dirty="0">
                <a:latin typeface="Arial"/>
                <a:cs typeface="Arial"/>
              </a:rPr>
              <a:t>Pagrabstāva pārseguma plātnēs atvērumi inženiertīklu šķērsojumiem;</a:t>
            </a:r>
            <a:endParaRPr lang="en-US" sz="1800" dirty="0"/>
          </a:p>
          <a:p>
            <a:pPr marL="342900" indent="-342900" algn="just">
              <a:buFont typeface="Arial" panose="020B0604020202020204" pitchFamily="34" charset="0"/>
              <a:buChar char="•"/>
            </a:pPr>
            <a:r>
              <a:rPr lang="lv-LV" sz="1800" dirty="0">
                <a:latin typeface="Arial"/>
                <a:cs typeface="Arial"/>
              </a:rPr>
              <a:t>Pēdējā stāva pārsegumiem mitruma izraisīti bojājumi (galvenokārt jumta seguma bojājumu un nepilnību dēļ).</a:t>
            </a:r>
            <a:endParaRPr lang="lv-LV" sz="1800" dirty="0"/>
          </a:p>
        </p:txBody>
      </p:sp>
      <p:pic>
        <p:nvPicPr>
          <p:cNvPr id="5" name="Picture 4" descr="A pipe in a concrete wall&#10;&#10;Description automatically generated">
            <a:extLst>
              <a:ext uri="{FF2B5EF4-FFF2-40B4-BE49-F238E27FC236}">
                <a16:creationId xmlns:a16="http://schemas.microsoft.com/office/drawing/2014/main" id="{B67A9427-B070-4461-C857-89E9ED9CCC92}"/>
              </a:ext>
            </a:extLst>
          </p:cNvPr>
          <p:cNvPicPr>
            <a:picLocks noChangeAspect="1"/>
          </p:cNvPicPr>
          <p:nvPr/>
        </p:nvPicPr>
        <p:blipFill>
          <a:blip r:embed="rId2"/>
          <a:stretch>
            <a:fillRect/>
          </a:stretch>
        </p:blipFill>
        <p:spPr>
          <a:xfrm>
            <a:off x="1851175" y="2287887"/>
            <a:ext cx="2541019" cy="2541019"/>
          </a:xfrm>
          <a:prstGeom prst="rect">
            <a:avLst/>
          </a:prstGeom>
        </p:spPr>
      </p:pic>
      <p:pic>
        <p:nvPicPr>
          <p:cNvPr id="8" name="Picture 7">
            <a:extLst>
              <a:ext uri="{FF2B5EF4-FFF2-40B4-BE49-F238E27FC236}">
                <a16:creationId xmlns:a16="http://schemas.microsoft.com/office/drawing/2014/main" id="{4A8188A4-BBF0-A1E0-885A-2ECF41AF68F4}"/>
              </a:ext>
            </a:extLst>
          </p:cNvPr>
          <p:cNvPicPr>
            <a:picLocks noChangeAspect="1"/>
          </p:cNvPicPr>
          <p:nvPr/>
        </p:nvPicPr>
        <p:blipFill>
          <a:blip r:embed="rId3"/>
          <a:stretch>
            <a:fillRect/>
          </a:stretch>
        </p:blipFill>
        <p:spPr>
          <a:xfrm>
            <a:off x="4708675" y="2287886"/>
            <a:ext cx="2541019" cy="2541019"/>
          </a:xfrm>
          <a:prstGeom prst="rect">
            <a:avLst/>
          </a:prstGeom>
        </p:spPr>
      </p:pic>
    </p:spTree>
    <p:extLst>
      <p:ext uri="{BB962C8B-B14F-4D97-AF65-F5344CB8AC3E}">
        <p14:creationId xmlns:p14="http://schemas.microsoft.com/office/powerpoint/2010/main" val="3166646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E2C1481-0969-47D3-BE1D-CF367DB1BE7B}"/>
              </a:ext>
            </a:extLst>
          </p:cNvPr>
          <p:cNvSpPr>
            <a:spLocks noGrp="1"/>
          </p:cNvSpPr>
          <p:nvPr>
            <p:ph type="body" sz="quarter" idx="10"/>
          </p:nvPr>
        </p:nvSpPr>
        <p:spPr>
          <a:xfrm>
            <a:off x="542924" y="252413"/>
            <a:ext cx="6912393" cy="433387"/>
          </a:xfrm>
        </p:spPr>
        <p:txBody>
          <a:bodyPr vert="horz" lIns="91440" tIns="45720" rIns="91440" bIns="45720" anchor="t"/>
          <a:lstStyle/>
          <a:p>
            <a:r>
              <a:rPr lang="lv-LV">
                <a:latin typeface="Arial"/>
                <a:cs typeface="Arial"/>
              </a:rPr>
              <a:t>Jumts </a:t>
            </a:r>
            <a:r>
              <a:rPr lang="lv-LV" i="1" err="1">
                <a:latin typeface="Arial"/>
                <a:cs typeface="Arial"/>
              </a:rPr>
              <a:t>Divslīpņu</a:t>
            </a:r>
            <a:r>
              <a:rPr lang="lv-LV" i="1">
                <a:latin typeface="Arial"/>
                <a:cs typeface="Arial"/>
              </a:rPr>
              <a:t> jumta konstrukcija</a:t>
            </a:r>
            <a:endParaRPr lang="lv-LV"/>
          </a:p>
        </p:txBody>
      </p:sp>
      <p:sp>
        <p:nvSpPr>
          <p:cNvPr id="3" name="Teksta vietturis 2">
            <a:extLst>
              <a:ext uri="{FF2B5EF4-FFF2-40B4-BE49-F238E27FC236}">
                <a16:creationId xmlns:a16="http://schemas.microsoft.com/office/drawing/2014/main" id="{5C9BC694-391F-4EDE-9BD3-9F211660F615}"/>
              </a:ext>
            </a:extLst>
          </p:cNvPr>
          <p:cNvSpPr>
            <a:spLocks noGrp="1"/>
          </p:cNvSpPr>
          <p:nvPr>
            <p:ph type="body" sz="quarter" idx="11"/>
          </p:nvPr>
        </p:nvSpPr>
        <p:spPr>
          <a:xfrm>
            <a:off x="542925" y="812261"/>
            <a:ext cx="7886700" cy="4330700"/>
          </a:xfrm>
        </p:spPr>
        <p:txBody>
          <a:bodyPr vert="horz" lIns="91440" tIns="45720" rIns="91440" bIns="45720" anchor="t"/>
          <a:lstStyle/>
          <a:p>
            <a:r>
              <a:rPr lang="lv-LV" dirty="0">
                <a:latin typeface="Arial"/>
                <a:cs typeface="Arial"/>
              </a:rPr>
              <a:t>Dzelzsbetona </a:t>
            </a:r>
            <a:r>
              <a:rPr lang="lv-LV" dirty="0" err="1">
                <a:latin typeface="Arial"/>
                <a:cs typeface="Arial"/>
              </a:rPr>
              <a:t>gatavelementi</a:t>
            </a:r>
            <a:r>
              <a:rPr lang="lv-LV" dirty="0">
                <a:latin typeface="Arial"/>
                <a:cs typeface="Arial"/>
              </a:rPr>
              <a:t> – kores sijas un spāres. Kores sijas izvietotas ēkas garenvirzienā vidusdaļā un balstītas uz nesošajām mūra sienām un stabiem (318. sērijas ēkās kores sijas balstītas arī uz kāpņu telpu mūra stūriem) virs vidējās nesošās sienas.</a:t>
            </a:r>
            <a:endParaRPr lang="en-US" dirty="0"/>
          </a:p>
        </p:txBody>
      </p:sp>
      <p:pic>
        <p:nvPicPr>
          <p:cNvPr id="4" name="Picture 3">
            <a:extLst>
              <a:ext uri="{FF2B5EF4-FFF2-40B4-BE49-F238E27FC236}">
                <a16:creationId xmlns:a16="http://schemas.microsoft.com/office/drawing/2014/main" id="{8BF462A2-A76E-EF21-0F47-9403103691CB}"/>
              </a:ext>
            </a:extLst>
          </p:cNvPr>
          <p:cNvPicPr>
            <a:picLocks noChangeAspect="1"/>
          </p:cNvPicPr>
          <p:nvPr/>
        </p:nvPicPr>
        <p:blipFill>
          <a:blip r:embed="rId2"/>
          <a:stretch>
            <a:fillRect/>
          </a:stretch>
        </p:blipFill>
        <p:spPr>
          <a:xfrm>
            <a:off x="2099185" y="2374151"/>
            <a:ext cx="2476322" cy="2454756"/>
          </a:xfrm>
          <a:prstGeom prst="rect">
            <a:avLst/>
          </a:prstGeom>
        </p:spPr>
      </p:pic>
      <p:pic>
        <p:nvPicPr>
          <p:cNvPr id="9" name="Picture 8" descr="A spider webs on the ceiling of a building&#10;&#10;Description automatically generated">
            <a:extLst>
              <a:ext uri="{FF2B5EF4-FFF2-40B4-BE49-F238E27FC236}">
                <a16:creationId xmlns:a16="http://schemas.microsoft.com/office/drawing/2014/main" id="{C3EA4FB3-31A0-1624-AE8B-30F6B736EF53}"/>
              </a:ext>
            </a:extLst>
          </p:cNvPr>
          <p:cNvPicPr>
            <a:picLocks noChangeAspect="1"/>
          </p:cNvPicPr>
          <p:nvPr/>
        </p:nvPicPr>
        <p:blipFill>
          <a:blip r:embed="rId3"/>
          <a:stretch>
            <a:fillRect/>
          </a:stretch>
        </p:blipFill>
        <p:spPr>
          <a:xfrm>
            <a:off x="5107648" y="2374152"/>
            <a:ext cx="2454755" cy="2454755"/>
          </a:xfrm>
          <a:prstGeom prst="rect">
            <a:avLst/>
          </a:prstGeom>
        </p:spPr>
      </p:pic>
    </p:spTree>
    <p:extLst>
      <p:ext uri="{BB962C8B-B14F-4D97-AF65-F5344CB8AC3E}">
        <p14:creationId xmlns:p14="http://schemas.microsoft.com/office/powerpoint/2010/main" val="3821945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FE2C1481-0969-47D3-BE1D-CF367DB1BE7B}"/>
              </a:ext>
            </a:extLst>
          </p:cNvPr>
          <p:cNvSpPr>
            <a:spLocks noGrp="1"/>
          </p:cNvSpPr>
          <p:nvPr>
            <p:ph type="body" sz="quarter" idx="10"/>
          </p:nvPr>
        </p:nvSpPr>
        <p:spPr>
          <a:xfrm>
            <a:off x="542924" y="252413"/>
            <a:ext cx="7559374" cy="433387"/>
          </a:xfrm>
        </p:spPr>
        <p:txBody>
          <a:bodyPr vert="horz" lIns="91440" tIns="45720" rIns="91440" bIns="45720" anchor="t"/>
          <a:lstStyle/>
          <a:p>
            <a:r>
              <a:rPr lang="lv-LV">
                <a:latin typeface="Arial"/>
                <a:cs typeface="Arial"/>
              </a:rPr>
              <a:t>Jumts </a:t>
            </a:r>
            <a:r>
              <a:rPr lang="lv-LV" i="1" err="1">
                <a:latin typeface="Arial"/>
                <a:cs typeface="Arial"/>
              </a:rPr>
              <a:t>Divslīpju</a:t>
            </a:r>
            <a:r>
              <a:rPr lang="lv-LV" i="1">
                <a:latin typeface="Arial"/>
                <a:cs typeface="Arial"/>
              </a:rPr>
              <a:t> savietotā jumta konstrukcija</a:t>
            </a:r>
            <a:endParaRPr lang="lv-LV"/>
          </a:p>
        </p:txBody>
      </p:sp>
      <p:sp>
        <p:nvSpPr>
          <p:cNvPr id="12" name="TextBox 11">
            <a:extLst>
              <a:ext uri="{FF2B5EF4-FFF2-40B4-BE49-F238E27FC236}">
                <a16:creationId xmlns:a16="http://schemas.microsoft.com/office/drawing/2014/main" id="{62A2BC7C-8831-1F6C-35A4-2063446E8A29}"/>
              </a:ext>
            </a:extLst>
          </p:cNvPr>
          <p:cNvSpPr txBox="1"/>
          <p:nvPr/>
        </p:nvSpPr>
        <p:spPr>
          <a:xfrm>
            <a:off x="3200400" y="23431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lv-LV" sz="1000">
              <a:latin typeface="Arial"/>
              <a:cs typeface="Arial"/>
            </a:endParaRPr>
          </a:p>
        </p:txBody>
      </p:sp>
      <p:sp>
        <p:nvSpPr>
          <p:cNvPr id="14" name="Teksta vietturis 2">
            <a:extLst>
              <a:ext uri="{FF2B5EF4-FFF2-40B4-BE49-F238E27FC236}">
                <a16:creationId xmlns:a16="http://schemas.microsoft.com/office/drawing/2014/main" id="{A38CD810-75A5-197F-FE1B-44EB4DC52366}"/>
              </a:ext>
            </a:extLst>
          </p:cNvPr>
          <p:cNvSpPr>
            <a:spLocks noGrp="1"/>
          </p:cNvSpPr>
          <p:nvPr>
            <p:ph type="body" sz="quarter" idx="11"/>
          </p:nvPr>
        </p:nvSpPr>
        <p:spPr>
          <a:xfrm>
            <a:off x="542925" y="812261"/>
            <a:ext cx="7886700" cy="4330700"/>
          </a:xfrm>
        </p:spPr>
        <p:txBody>
          <a:bodyPr vert="horz" lIns="91440" tIns="45720" rIns="91440" bIns="45720" anchor="t"/>
          <a:lstStyle/>
          <a:p>
            <a:pPr algn="just"/>
            <a:r>
              <a:rPr lang="lv-LV" dirty="0">
                <a:latin typeface="Arial"/>
                <a:cs typeface="Arial"/>
              </a:rPr>
              <a:t>Plaisas paneļu </a:t>
            </a:r>
            <a:r>
              <a:rPr lang="lv-LV" dirty="0" err="1">
                <a:latin typeface="Arial"/>
                <a:cs typeface="Arial"/>
              </a:rPr>
              <a:t>saduršuvēs</a:t>
            </a:r>
            <a:r>
              <a:rPr lang="lv-LV" dirty="0">
                <a:latin typeface="Arial"/>
                <a:cs typeface="Arial"/>
              </a:rPr>
              <a:t> lokāli ārsienas un pārseguma savienojumu vietās termiskā tilta esamības dēļ konstatēta pelējuma veidošanās aina.</a:t>
            </a:r>
            <a:endParaRPr lang="en-US" dirty="0"/>
          </a:p>
        </p:txBody>
      </p:sp>
      <p:pic>
        <p:nvPicPr>
          <p:cNvPr id="15" name="Picture 14" descr="A drawing of a building">
            <a:extLst>
              <a:ext uri="{FF2B5EF4-FFF2-40B4-BE49-F238E27FC236}">
                <a16:creationId xmlns:a16="http://schemas.microsoft.com/office/drawing/2014/main" id="{24412D06-F83C-7C78-2210-AA89FA810D46}"/>
              </a:ext>
            </a:extLst>
          </p:cNvPr>
          <p:cNvPicPr>
            <a:picLocks noChangeAspect="1"/>
          </p:cNvPicPr>
          <p:nvPr/>
        </p:nvPicPr>
        <p:blipFill>
          <a:blip r:embed="rId2"/>
          <a:stretch>
            <a:fillRect/>
          </a:stretch>
        </p:blipFill>
        <p:spPr>
          <a:xfrm>
            <a:off x="593066" y="2340935"/>
            <a:ext cx="7461850" cy="1561497"/>
          </a:xfrm>
          <a:prstGeom prst="rect">
            <a:avLst/>
          </a:prstGeom>
        </p:spPr>
      </p:pic>
    </p:spTree>
    <p:extLst>
      <p:ext uri="{BB962C8B-B14F-4D97-AF65-F5344CB8AC3E}">
        <p14:creationId xmlns:p14="http://schemas.microsoft.com/office/powerpoint/2010/main" val="3996911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A20FC-6135-9A0E-7DB7-D6469CAA9AC2}"/>
              </a:ext>
            </a:extLst>
          </p:cNvPr>
          <p:cNvSpPr>
            <a:spLocks noGrp="1"/>
          </p:cNvSpPr>
          <p:nvPr>
            <p:ph type="body" sz="quarter" idx="10"/>
          </p:nvPr>
        </p:nvSpPr>
        <p:spPr/>
        <p:txBody>
          <a:bodyPr vert="horz" lIns="91440" tIns="45720" rIns="91440" bIns="45720" anchor="t"/>
          <a:lstStyle/>
          <a:p>
            <a:r>
              <a:rPr lang="en-GB" err="1">
                <a:latin typeface="Arial"/>
                <a:cs typeface="Arial"/>
              </a:rPr>
              <a:t>Jumta</a:t>
            </a:r>
            <a:r>
              <a:rPr lang="en-GB">
                <a:latin typeface="Arial"/>
                <a:cs typeface="Arial"/>
              </a:rPr>
              <a:t> </a:t>
            </a:r>
            <a:r>
              <a:rPr lang="en-GB" err="1">
                <a:latin typeface="Arial"/>
                <a:cs typeface="Arial"/>
              </a:rPr>
              <a:t>segums</a:t>
            </a:r>
            <a:endParaRPr lang="en-GB" err="1"/>
          </a:p>
        </p:txBody>
      </p:sp>
      <p:sp>
        <p:nvSpPr>
          <p:cNvPr id="3" name="Text Placeholder 2">
            <a:extLst>
              <a:ext uri="{FF2B5EF4-FFF2-40B4-BE49-F238E27FC236}">
                <a16:creationId xmlns:a16="http://schemas.microsoft.com/office/drawing/2014/main" id="{78995D8C-4E42-5487-6C58-90FE19CCB26A}"/>
              </a:ext>
            </a:extLst>
          </p:cNvPr>
          <p:cNvSpPr>
            <a:spLocks noGrp="1"/>
          </p:cNvSpPr>
          <p:nvPr>
            <p:ph type="body" sz="quarter" idx="11"/>
          </p:nvPr>
        </p:nvSpPr>
        <p:spPr/>
        <p:txBody>
          <a:bodyPr vert="horz" lIns="91440" tIns="45720" rIns="91440" bIns="45720" anchor="t"/>
          <a:lstStyle/>
          <a:p>
            <a:pPr marL="342900" indent="-342900">
              <a:buChar char="•"/>
            </a:pPr>
            <a:r>
              <a:rPr lang="en-GB" dirty="0" err="1">
                <a:latin typeface="Arial"/>
                <a:cs typeface="Arial"/>
              </a:rPr>
              <a:t>Jumta</a:t>
            </a:r>
            <a:r>
              <a:rPr lang="en-GB" dirty="0">
                <a:latin typeface="Arial"/>
                <a:cs typeface="Arial"/>
              </a:rPr>
              <a:t> </a:t>
            </a:r>
            <a:r>
              <a:rPr lang="en-GB" dirty="0" err="1">
                <a:latin typeface="Arial"/>
                <a:cs typeface="Arial"/>
              </a:rPr>
              <a:t>segums</a:t>
            </a:r>
            <a:r>
              <a:rPr lang="en-GB" dirty="0">
                <a:latin typeface="Arial"/>
                <a:cs typeface="Arial"/>
              </a:rPr>
              <a:t> (</a:t>
            </a:r>
            <a:r>
              <a:rPr lang="en-GB" dirty="0" err="1">
                <a:latin typeface="Arial"/>
                <a:cs typeface="Arial"/>
              </a:rPr>
              <a:t>biežāk</a:t>
            </a:r>
            <a:r>
              <a:rPr lang="en-GB" dirty="0">
                <a:latin typeface="Arial"/>
                <a:cs typeface="Arial"/>
              </a:rPr>
              <a:t> </a:t>
            </a:r>
            <a:r>
              <a:rPr lang="en-GB" dirty="0" err="1">
                <a:latin typeface="Arial"/>
                <a:cs typeface="Arial"/>
              </a:rPr>
              <a:t>sastopams</a:t>
            </a:r>
            <a:r>
              <a:rPr lang="en-GB" dirty="0">
                <a:latin typeface="Arial"/>
                <a:cs typeface="Arial"/>
              </a:rPr>
              <a:t> </a:t>
            </a:r>
            <a:r>
              <a:rPr lang="en-GB" dirty="0" err="1">
                <a:latin typeface="Arial"/>
                <a:cs typeface="Arial"/>
              </a:rPr>
              <a:t>Onduline</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deformējies</a:t>
            </a:r>
            <a:r>
              <a:rPr lang="en-GB" dirty="0">
                <a:latin typeface="Arial"/>
                <a:cs typeface="Arial"/>
              </a:rPr>
              <a:t>, </a:t>
            </a:r>
            <a:r>
              <a:rPr lang="en-GB" dirty="0" err="1">
                <a:latin typeface="Arial"/>
                <a:cs typeface="Arial"/>
              </a:rPr>
              <a:t>ar</a:t>
            </a:r>
            <a:r>
              <a:rPr lang="en-GB" dirty="0">
                <a:latin typeface="Arial"/>
                <a:cs typeface="Arial"/>
              </a:rPr>
              <a:t> </a:t>
            </a:r>
            <a:r>
              <a:rPr lang="en-GB" dirty="0" err="1">
                <a:latin typeface="Arial"/>
                <a:cs typeface="Arial"/>
              </a:rPr>
              <a:t>caurumiem</a:t>
            </a:r>
            <a:r>
              <a:rPr lang="en-GB" dirty="0">
                <a:latin typeface="Arial"/>
                <a:cs typeface="Arial"/>
              </a:rPr>
              <a:t>, </a:t>
            </a:r>
            <a:r>
              <a:rPr lang="en-GB" dirty="0" err="1">
                <a:latin typeface="Arial"/>
                <a:cs typeface="Arial"/>
              </a:rPr>
              <a:t>lokšņu</a:t>
            </a:r>
            <a:r>
              <a:rPr lang="en-GB" dirty="0">
                <a:latin typeface="Arial"/>
                <a:cs typeface="Arial"/>
              </a:rPr>
              <a:t> </a:t>
            </a:r>
            <a:r>
              <a:rPr lang="en-GB" dirty="0" err="1">
                <a:latin typeface="Arial"/>
                <a:cs typeface="Arial"/>
              </a:rPr>
              <a:t>naglojums</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bojāts</a:t>
            </a:r>
            <a:r>
              <a:rPr lang="en-GB" dirty="0">
                <a:latin typeface="Arial"/>
                <a:cs typeface="Arial"/>
              </a:rPr>
              <a:t>, </a:t>
            </a:r>
            <a:r>
              <a:rPr lang="en-GB" dirty="0" err="1">
                <a:latin typeface="Arial"/>
                <a:cs typeface="Arial"/>
              </a:rPr>
              <a:t>lokāli</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veikta</a:t>
            </a:r>
            <a:r>
              <a:rPr lang="en-GB" dirty="0">
                <a:latin typeface="Arial"/>
                <a:cs typeface="Arial"/>
              </a:rPr>
              <a:t> </a:t>
            </a:r>
            <a:r>
              <a:rPr lang="en-GB" dirty="0" err="1">
                <a:latin typeface="Arial"/>
                <a:cs typeface="Arial"/>
              </a:rPr>
              <a:t>lokšņu</a:t>
            </a:r>
            <a:r>
              <a:rPr lang="en-GB" dirty="0">
                <a:latin typeface="Arial"/>
                <a:cs typeface="Arial"/>
              </a:rPr>
              <a:t> </a:t>
            </a:r>
            <a:r>
              <a:rPr lang="en-GB" dirty="0" err="1">
                <a:latin typeface="Arial"/>
                <a:cs typeface="Arial"/>
              </a:rPr>
              <a:t>nomaiņa</a:t>
            </a:r>
            <a:r>
              <a:rPr lang="en-GB" dirty="0">
                <a:latin typeface="Arial"/>
                <a:cs typeface="Arial"/>
              </a:rPr>
              <a:t> </a:t>
            </a:r>
            <a:r>
              <a:rPr lang="en-GB" dirty="0" err="1">
                <a:latin typeface="Arial"/>
                <a:cs typeface="Arial"/>
              </a:rPr>
              <a:t>vai</a:t>
            </a:r>
            <a:r>
              <a:rPr lang="en-GB" dirty="0">
                <a:latin typeface="Arial"/>
                <a:cs typeface="Arial"/>
              </a:rPr>
              <a:t> </a:t>
            </a:r>
            <a:r>
              <a:rPr lang="en-GB" dirty="0" err="1">
                <a:latin typeface="Arial"/>
                <a:cs typeface="Arial"/>
              </a:rPr>
              <a:t>papildus</a:t>
            </a:r>
            <a:r>
              <a:rPr lang="en-GB" dirty="0">
                <a:latin typeface="Arial"/>
                <a:cs typeface="Arial"/>
              </a:rPr>
              <a:t> </a:t>
            </a:r>
            <a:r>
              <a:rPr lang="en-GB" dirty="0" err="1">
                <a:latin typeface="Arial"/>
                <a:cs typeface="Arial"/>
              </a:rPr>
              <a:t>lokšņu</a:t>
            </a:r>
            <a:r>
              <a:rPr lang="en-GB" dirty="0">
                <a:latin typeface="Arial"/>
                <a:cs typeface="Arial"/>
              </a:rPr>
              <a:t> </a:t>
            </a:r>
            <a:r>
              <a:rPr lang="en-GB" dirty="0" err="1">
                <a:latin typeface="Arial"/>
                <a:cs typeface="Arial"/>
              </a:rPr>
              <a:t>montāža</a:t>
            </a:r>
            <a:r>
              <a:rPr lang="en-GB" dirty="0">
                <a:latin typeface="Arial"/>
                <a:cs typeface="Arial"/>
              </a:rPr>
              <a:t>. </a:t>
            </a:r>
            <a:endParaRPr lang="en-GB" dirty="0"/>
          </a:p>
          <a:p>
            <a:pPr marL="342900" indent="-342900">
              <a:buChar char="•"/>
            </a:pPr>
            <a:r>
              <a:rPr lang="en-GB" dirty="0" err="1">
                <a:latin typeface="Arial"/>
                <a:cs typeface="Arial"/>
              </a:rPr>
              <a:t>Sniega</a:t>
            </a:r>
            <a:r>
              <a:rPr lang="en-GB" dirty="0">
                <a:latin typeface="Arial"/>
                <a:cs typeface="Arial"/>
              </a:rPr>
              <a:t> </a:t>
            </a:r>
            <a:r>
              <a:rPr lang="en-GB" dirty="0" err="1">
                <a:latin typeface="Arial"/>
                <a:cs typeface="Arial"/>
              </a:rPr>
              <a:t>sanesumi</a:t>
            </a:r>
            <a:r>
              <a:rPr lang="en-GB" dirty="0">
                <a:latin typeface="Arial"/>
                <a:cs typeface="Arial"/>
              </a:rPr>
              <a:t> </a:t>
            </a:r>
            <a:r>
              <a:rPr lang="en-GB" dirty="0" err="1">
                <a:latin typeface="Arial"/>
                <a:cs typeface="Arial"/>
              </a:rPr>
              <a:t>caur</a:t>
            </a:r>
            <a:r>
              <a:rPr lang="en-GB" dirty="0">
                <a:latin typeface="Arial"/>
                <a:cs typeface="Arial"/>
              </a:rPr>
              <a:t> kores un </a:t>
            </a:r>
            <a:r>
              <a:rPr lang="en-GB" dirty="0" err="1">
                <a:latin typeface="Arial"/>
                <a:cs typeface="Arial"/>
              </a:rPr>
              <a:t>dzegas</a:t>
            </a:r>
            <a:r>
              <a:rPr lang="en-GB" dirty="0">
                <a:latin typeface="Arial"/>
                <a:cs typeface="Arial"/>
              </a:rPr>
              <a:t> </a:t>
            </a:r>
            <a:r>
              <a:rPr lang="en-GB" dirty="0" err="1">
                <a:latin typeface="Arial"/>
                <a:cs typeface="Arial"/>
              </a:rPr>
              <a:t>mezgliem</a:t>
            </a:r>
            <a:r>
              <a:rPr lang="en-GB" dirty="0">
                <a:latin typeface="Arial"/>
                <a:cs typeface="Arial"/>
              </a:rPr>
              <a:t> .</a:t>
            </a:r>
            <a:endParaRPr lang="en-GB" dirty="0"/>
          </a:p>
        </p:txBody>
      </p:sp>
      <p:pic>
        <p:nvPicPr>
          <p:cNvPr id="4" name="Picture 3">
            <a:extLst>
              <a:ext uri="{FF2B5EF4-FFF2-40B4-BE49-F238E27FC236}">
                <a16:creationId xmlns:a16="http://schemas.microsoft.com/office/drawing/2014/main" id="{FD669054-6F04-A187-FF41-89F6191BCFD7}"/>
              </a:ext>
            </a:extLst>
          </p:cNvPr>
          <p:cNvPicPr>
            <a:picLocks noChangeAspect="1"/>
          </p:cNvPicPr>
          <p:nvPr/>
        </p:nvPicPr>
        <p:blipFill>
          <a:blip r:embed="rId2"/>
          <a:stretch>
            <a:fillRect/>
          </a:stretch>
        </p:blipFill>
        <p:spPr>
          <a:xfrm>
            <a:off x="3303032" y="2374767"/>
            <a:ext cx="2603406" cy="2611570"/>
          </a:xfrm>
          <a:prstGeom prst="rect">
            <a:avLst/>
          </a:prstGeom>
        </p:spPr>
      </p:pic>
      <p:pic>
        <p:nvPicPr>
          <p:cNvPr id="5" name="Picture 4" descr="A brick wall with foam on it&#10;&#10;Description automatically generated">
            <a:extLst>
              <a:ext uri="{FF2B5EF4-FFF2-40B4-BE49-F238E27FC236}">
                <a16:creationId xmlns:a16="http://schemas.microsoft.com/office/drawing/2014/main" id="{609B5B53-E7B2-2285-A1E2-EB3A5305D074}"/>
              </a:ext>
            </a:extLst>
          </p:cNvPr>
          <p:cNvPicPr>
            <a:picLocks noChangeAspect="1"/>
          </p:cNvPicPr>
          <p:nvPr/>
        </p:nvPicPr>
        <p:blipFill>
          <a:blip r:embed="rId3"/>
          <a:stretch>
            <a:fillRect/>
          </a:stretch>
        </p:blipFill>
        <p:spPr>
          <a:xfrm>
            <a:off x="6203664" y="2372149"/>
            <a:ext cx="2684433" cy="2614189"/>
          </a:xfrm>
          <a:prstGeom prst="rect">
            <a:avLst/>
          </a:prstGeom>
        </p:spPr>
      </p:pic>
    </p:spTree>
    <p:extLst>
      <p:ext uri="{BB962C8B-B14F-4D97-AF65-F5344CB8AC3E}">
        <p14:creationId xmlns:p14="http://schemas.microsoft.com/office/powerpoint/2010/main" val="126990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a:t>Apsekotās ēkas</a:t>
            </a:r>
            <a:endParaRPr lang="en-US"/>
          </a:p>
        </p:txBody>
      </p:sp>
      <p:sp>
        <p:nvSpPr>
          <p:cNvPr id="3" name="Text Placeholder 2"/>
          <p:cNvSpPr>
            <a:spLocks noGrp="1"/>
          </p:cNvSpPr>
          <p:nvPr>
            <p:ph type="body" sz="quarter" idx="11"/>
          </p:nvPr>
        </p:nvSpPr>
        <p:spPr>
          <a:xfrm>
            <a:off x="591711" y="1858196"/>
            <a:ext cx="8085921" cy="1574496"/>
          </a:xfrm>
        </p:spPr>
        <p:txBody>
          <a:bodyPr vert="horz" lIns="91440" tIns="45720" rIns="91440" bIns="45720" anchor="t"/>
          <a:lstStyle/>
          <a:p>
            <a:pPr algn="just">
              <a:tabLst>
                <a:tab pos="447675" algn="l"/>
              </a:tabLst>
            </a:pPr>
            <a:r>
              <a:rPr lang="lv-LV" dirty="0">
                <a:latin typeface="Arial"/>
                <a:cs typeface="Arial"/>
              </a:rPr>
              <a:t>1-316 sērijas tipveida projekti izstrādāti un to būvniecība uzsākta 1950. gadu otrajā pusē;</a:t>
            </a:r>
            <a:endParaRPr lang="lv-LV" dirty="0"/>
          </a:p>
          <a:p>
            <a:pPr algn="just">
              <a:tabLst>
                <a:tab pos="447675" algn="l"/>
              </a:tabLst>
            </a:pPr>
            <a:endParaRPr lang="lv-LV" dirty="0">
              <a:latin typeface="Arial"/>
              <a:cs typeface="Arial"/>
            </a:endParaRPr>
          </a:p>
          <a:p>
            <a:pPr algn="just">
              <a:tabLst>
                <a:tab pos="447675" algn="l"/>
              </a:tabLst>
            </a:pPr>
            <a:r>
              <a:rPr lang="lv-LV" dirty="0">
                <a:latin typeface="Arial"/>
                <a:cs typeface="Arial"/>
              </a:rPr>
              <a:t>1-318 sērijas tipveida projekti izstrādāti un to būvniecības uzsākta 1960. gadu vidū; tās ir sastopamas visā Latvijas teritorijā. </a:t>
            </a:r>
            <a:endParaRPr lang="lv-LV"/>
          </a:p>
          <a:p>
            <a:pPr algn="just">
              <a:tabLst>
                <a:tab pos="447675" algn="l"/>
              </a:tabLst>
            </a:pPr>
            <a:endParaRPr lang="lv-LV" dirty="0"/>
          </a:p>
        </p:txBody>
      </p:sp>
    </p:spTree>
    <p:extLst>
      <p:ext uri="{BB962C8B-B14F-4D97-AF65-F5344CB8AC3E}">
        <p14:creationId xmlns:p14="http://schemas.microsoft.com/office/powerpoint/2010/main" val="3018149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8B0D-7C48-EF64-1246-D4E045BA71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4D9C41-3F39-B91A-C259-EEA7F07B3F15}"/>
              </a:ext>
            </a:extLst>
          </p:cNvPr>
          <p:cNvSpPr>
            <a:spLocks noGrp="1"/>
          </p:cNvSpPr>
          <p:nvPr>
            <p:ph type="body" sz="quarter" idx="10"/>
          </p:nvPr>
        </p:nvSpPr>
        <p:spPr/>
        <p:txBody>
          <a:bodyPr vert="horz" lIns="91440" tIns="45720" rIns="91440" bIns="45720" anchor="t"/>
          <a:lstStyle/>
          <a:p>
            <a:r>
              <a:rPr lang="en-GB" err="1">
                <a:latin typeface="Arial"/>
                <a:cs typeface="Arial"/>
              </a:rPr>
              <a:t>Jumta</a:t>
            </a:r>
            <a:r>
              <a:rPr lang="en-GB">
                <a:latin typeface="Arial"/>
                <a:cs typeface="Arial"/>
              </a:rPr>
              <a:t> </a:t>
            </a:r>
            <a:r>
              <a:rPr lang="en-GB" err="1">
                <a:latin typeface="Arial"/>
                <a:cs typeface="Arial"/>
              </a:rPr>
              <a:t>segums</a:t>
            </a:r>
            <a:endParaRPr lang="en-GB" err="1"/>
          </a:p>
        </p:txBody>
      </p:sp>
      <p:sp>
        <p:nvSpPr>
          <p:cNvPr id="3" name="Text Placeholder 2">
            <a:extLst>
              <a:ext uri="{FF2B5EF4-FFF2-40B4-BE49-F238E27FC236}">
                <a16:creationId xmlns:a16="http://schemas.microsoft.com/office/drawing/2014/main" id="{800728FC-DAAB-C1ED-0E81-8CB0B7518FB2}"/>
              </a:ext>
            </a:extLst>
          </p:cNvPr>
          <p:cNvSpPr>
            <a:spLocks noGrp="1"/>
          </p:cNvSpPr>
          <p:nvPr>
            <p:ph type="body" sz="quarter" idx="11"/>
          </p:nvPr>
        </p:nvSpPr>
        <p:spPr>
          <a:xfrm>
            <a:off x="542925" y="898525"/>
            <a:ext cx="4910587" cy="4330700"/>
          </a:xfrm>
        </p:spPr>
        <p:txBody>
          <a:bodyPr vert="horz" lIns="91440" tIns="45720" rIns="91440" bIns="45720" anchor="t"/>
          <a:lstStyle/>
          <a:p>
            <a:pPr marL="342900" indent="-342900" algn="just">
              <a:buChar char="•"/>
            </a:pPr>
            <a:r>
              <a:rPr lang="en-GB" sz="1800" dirty="0" err="1">
                <a:latin typeface="Arial"/>
                <a:cs typeface="Arial"/>
              </a:rPr>
              <a:t>Savietotais</a:t>
            </a:r>
            <a:r>
              <a:rPr lang="en-GB" sz="1800" dirty="0">
                <a:latin typeface="Arial"/>
                <a:cs typeface="Arial"/>
              </a:rPr>
              <a:t> </a:t>
            </a:r>
            <a:r>
              <a:rPr lang="en-GB" sz="1800" dirty="0" err="1">
                <a:latin typeface="Arial"/>
                <a:cs typeface="Arial"/>
              </a:rPr>
              <a:t>jumtus</a:t>
            </a:r>
            <a:r>
              <a:rPr lang="en-GB" sz="1800" dirty="0">
                <a:latin typeface="Arial"/>
                <a:cs typeface="Arial"/>
              </a:rPr>
              <a:t> -  </a:t>
            </a:r>
            <a:r>
              <a:rPr lang="en-GB" sz="1800" dirty="0" err="1">
                <a:latin typeface="Arial"/>
                <a:cs typeface="Arial"/>
              </a:rPr>
              <a:t>piekausēts</a:t>
            </a:r>
            <a:r>
              <a:rPr lang="en-GB" sz="1800" dirty="0">
                <a:latin typeface="Arial"/>
                <a:cs typeface="Arial"/>
              </a:rPr>
              <a:t> </a:t>
            </a:r>
            <a:r>
              <a:rPr lang="en-GB" sz="1800" dirty="0" err="1">
                <a:latin typeface="Arial"/>
                <a:cs typeface="Arial"/>
              </a:rPr>
              <a:t>bitumena</a:t>
            </a:r>
            <a:r>
              <a:rPr lang="en-GB" sz="1800" dirty="0">
                <a:latin typeface="Arial"/>
                <a:cs typeface="Arial"/>
              </a:rPr>
              <a:t> </a:t>
            </a:r>
            <a:r>
              <a:rPr lang="en-GB" sz="1800" dirty="0" err="1">
                <a:latin typeface="Arial"/>
                <a:cs typeface="Arial"/>
              </a:rPr>
              <a:t>ruļļmateriāls</a:t>
            </a:r>
            <a:r>
              <a:rPr lang="en-GB" sz="1800" dirty="0">
                <a:latin typeface="Arial"/>
                <a:cs typeface="Arial"/>
              </a:rPr>
              <a:t>. </a:t>
            </a:r>
            <a:r>
              <a:rPr lang="en-GB" sz="1800" dirty="0" err="1">
                <a:latin typeface="Arial"/>
                <a:cs typeface="Arial"/>
              </a:rPr>
              <a:t>Jumta</a:t>
            </a:r>
            <a:r>
              <a:rPr lang="en-GB" sz="1800" dirty="0">
                <a:latin typeface="Arial"/>
                <a:cs typeface="Arial"/>
              </a:rPr>
              <a:t> </a:t>
            </a:r>
            <a:r>
              <a:rPr lang="en-GB" sz="1800" dirty="0" err="1">
                <a:latin typeface="Arial"/>
                <a:cs typeface="Arial"/>
              </a:rPr>
              <a:t>seguma</a:t>
            </a:r>
            <a:r>
              <a:rPr lang="en-GB" sz="1800" dirty="0">
                <a:latin typeface="Arial"/>
                <a:cs typeface="Arial"/>
              </a:rPr>
              <a:t> </a:t>
            </a:r>
            <a:r>
              <a:rPr lang="en-GB" sz="1800" dirty="0" err="1">
                <a:latin typeface="Arial"/>
                <a:cs typeface="Arial"/>
              </a:rPr>
              <a:t>iesēdumi</a:t>
            </a:r>
            <a:r>
              <a:rPr lang="en-GB" sz="1800" dirty="0">
                <a:latin typeface="Arial"/>
                <a:cs typeface="Arial"/>
              </a:rPr>
              <a:t>, </a:t>
            </a:r>
            <a:r>
              <a:rPr lang="en-GB" sz="1800" dirty="0" err="1">
                <a:latin typeface="Arial"/>
                <a:cs typeface="Arial"/>
              </a:rPr>
              <a:t>kur</a:t>
            </a:r>
            <a:r>
              <a:rPr lang="en-GB" sz="1800" dirty="0">
                <a:latin typeface="Arial"/>
                <a:cs typeface="Arial"/>
              </a:rPr>
              <a:t> </a:t>
            </a:r>
            <a:r>
              <a:rPr lang="en-GB" sz="1800" dirty="0" err="1">
                <a:latin typeface="Arial"/>
                <a:cs typeface="Arial"/>
              </a:rPr>
              <a:t>uzkrājas</a:t>
            </a:r>
            <a:r>
              <a:rPr lang="en-GB" sz="1800" dirty="0">
                <a:latin typeface="Arial"/>
                <a:cs typeface="Arial"/>
              </a:rPr>
              <a:t> </a:t>
            </a:r>
            <a:r>
              <a:rPr lang="en-GB" sz="1800" dirty="0" err="1">
                <a:latin typeface="Arial"/>
                <a:cs typeface="Arial"/>
              </a:rPr>
              <a:t>nokrišņu</a:t>
            </a:r>
            <a:r>
              <a:rPr lang="en-GB" sz="1800" dirty="0">
                <a:latin typeface="Arial"/>
                <a:cs typeface="Arial"/>
              </a:rPr>
              <a:t> </a:t>
            </a:r>
            <a:r>
              <a:rPr lang="en-GB" sz="1800" dirty="0" err="1">
                <a:latin typeface="Arial"/>
                <a:cs typeface="Arial"/>
              </a:rPr>
              <a:t>ūdens</a:t>
            </a:r>
            <a:r>
              <a:rPr lang="en-GB" sz="1800" dirty="0">
                <a:latin typeface="Arial"/>
                <a:cs typeface="Arial"/>
              </a:rPr>
              <a:t>, kas </a:t>
            </a:r>
            <a:r>
              <a:rPr lang="en-GB" sz="1800" dirty="0" err="1">
                <a:latin typeface="Arial"/>
                <a:cs typeface="Arial"/>
              </a:rPr>
              <a:t>veicina</a:t>
            </a:r>
            <a:r>
              <a:rPr lang="en-GB" sz="1800" dirty="0">
                <a:latin typeface="Arial"/>
                <a:cs typeface="Arial"/>
              </a:rPr>
              <a:t> </a:t>
            </a:r>
            <a:r>
              <a:rPr lang="en-GB" sz="1800" dirty="0" err="1">
                <a:latin typeface="Arial"/>
                <a:cs typeface="Arial"/>
              </a:rPr>
              <a:t>seguma</a:t>
            </a:r>
            <a:r>
              <a:rPr lang="en-GB" sz="1800" dirty="0">
                <a:latin typeface="Arial"/>
                <a:cs typeface="Arial"/>
              </a:rPr>
              <a:t> </a:t>
            </a:r>
            <a:r>
              <a:rPr lang="en-GB" sz="1800" dirty="0" err="1">
                <a:latin typeface="Arial"/>
                <a:cs typeface="Arial"/>
              </a:rPr>
              <a:t>degradāciju</a:t>
            </a:r>
            <a:r>
              <a:rPr lang="en-GB" sz="1800" dirty="0">
                <a:latin typeface="Arial"/>
                <a:cs typeface="Arial"/>
              </a:rPr>
              <a:t> un var </a:t>
            </a:r>
            <a:r>
              <a:rPr lang="en-GB" sz="1800" dirty="0" err="1">
                <a:latin typeface="Arial"/>
                <a:cs typeface="Arial"/>
              </a:rPr>
              <a:t>radīt</a:t>
            </a:r>
            <a:r>
              <a:rPr lang="en-GB" sz="1800" dirty="0">
                <a:latin typeface="Arial"/>
                <a:cs typeface="Arial"/>
              </a:rPr>
              <a:t> </a:t>
            </a:r>
            <a:r>
              <a:rPr lang="en-GB" sz="1800" dirty="0" err="1">
                <a:latin typeface="Arial"/>
                <a:cs typeface="Arial"/>
              </a:rPr>
              <a:t>jumta</a:t>
            </a:r>
            <a:r>
              <a:rPr lang="en-GB" sz="1800" dirty="0">
                <a:latin typeface="Arial"/>
                <a:cs typeface="Arial"/>
              </a:rPr>
              <a:t> </a:t>
            </a:r>
            <a:r>
              <a:rPr lang="en-GB" sz="1800" dirty="0" err="1">
                <a:latin typeface="Arial"/>
                <a:cs typeface="Arial"/>
              </a:rPr>
              <a:t>caurtecēšanu</a:t>
            </a:r>
            <a:r>
              <a:rPr lang="en-GB" sz="1800" dirty="0">
                <a:latin typeface="Arial"/>
                <a:cs typeface="Arial"/>
              </a:rPr>
              <a:t>. </a:t>
            </a:r>
            <a:endParaRPr lang="en-GB" sz="1800" dirty="0"/>
          </a:p>
          <a:p>
            <a:pPr marL="342900" indent="-342900" algn="just">
              <a:buChar char="•"/>
            </a:pPr>
            <a:r>
              <a:rPr lang="en-GB" sz="1800" err="1">
                <a:latin typeface="Arial"/>
                <a:cs typeface="Arial"/>
              </a:rPr>
              <a:t>Nokrišņu</a:t>
            </a:r>
            <a:r>
              <a:rPr lang="en-GB" sz="1800" dirty="0">
                <a:latin typeface="Arial"/>
                <a:cs typeface="Arial"/>
              </a:rPr>
              <a:t> </a:t>
            </a:r>
            <a:r>
              <a:rPr lang="en-GB" sz="1800" err="1">
                <a:latin typeface="Arial"/>
                <a:cs typeface="Arial"/>
              </a:rPr>
              <a:t>ūdens</a:t>
            </a:r>
            <a:r>
              <a:rPr lang="en-GB" sz="1800" dirty="0">
                <a:latin typeface="Arial"/>
                <a:cs typeface="Arial"/>
              </a:rPr>
              <a:t> </a:t>
            </a:r>
            <a:r>
              <a:rPr lang="en-GB" sz="1800" err="1">
                <a:latin typeface="Arial"/>
                <a:cs typeface="Arial"/>
              </a:rPr>
              <a:t>uzkrāšanās</a:t>
            </a:r>
            <a:r>
              <a:rPr lang="en-GB" sz="1800" dirty="0">
                <a:latin typeface="Arial"/>
                <a:cs typeface="Arial"/>
              </a:rPr>
              <a:t> </a:t>
            </a:r>
            <a:r>
              <a:rPr lang="en-GB" sz="1800" err="1">
                <a:latin typeface="Arial"/>
                <a:cs typeface="Arial"/>
              </a:rPr>
              <a:t>vietas</a:t>
            </a:r>
            <a:r>
              <a:rPr lang="en-GB" sz="1800" dirty="0">
                <a:latin typeface="Arial"/>
                <a:cs typeface="Arial"/>
              </a:rPr>
              <a:t> </a:t>
            </a:r>
            <a:r>
              <a:rPr lang="en-GB" sz="1800" err="1">
                <a:latin typeface="Arial"/>
                <a:cs typeface="Arial"/>
              </a:rPr>
              <a:t>fiksētas</a:t>
            </a:r>
            <a:r>
              <a:rPr lang="en-GB" sz="1800" dirty="0">
                <a:latin typeface="Arial"/>
                <a:cs typeface="Arial"/>
              </a:rPr>
              <a:t> </a:t>
            </a:r>
            <a:r>
              <a:rPr lang="en-GB" sz="1800" err="1">
                <a:latin typeface="Arial"/>
                <a:cs typeface="Arial"/>
              </a:rPr>
              <a:t>arī</a:t>
            </a:r>
            <a:r>
              <a:rPr lang="en-GB" sz="1800" dirty="0">
                <a:latin typeface="Arial"/>
                <a:cs typeface="Arial"/>
              </a:rPr>
              <a:t> </a:t>
            </a:r>
            <a:r>
              <a:rPr lang="en-GB" sz="1800" err="1">
                <a:latin typeface="Arial"/>
                <a:cs typeface="Arial"/>
              </a:rPr>
              <a:t>inženiertīklu</a:t>
            </a:r>
            <a:r>
              <a:rPr lang="en-GB" sz="1800" dirty="0">
                <a:latin typeface="Arial"/>
                <a:cs typeface="Arial"/>
              </a:rPr>
              <a:t> </a:t>
            </a:r>
            <a:r>
              <a:rPr lang="en-GB" sz="1800" err="1">
                <a:latin typeface="Arial"/>
                <a:cs typeface="Arial"/>
              </a:rPr>
              <a:t>stabu</a:t>
            </a:r>
            <a:r>
              <a:rPr lang="en-GB" sz="1800" dirty="0">
                <a:latin typeface="Arial"/>
                <a:cs typeface="Arial"/>
              </a:rPr>
              <a:t> </a:t>
            </a:r>
            <a:r>
              <a:rPr lang="en-GB" sz="1800" err="1">
                <a:latin typeface="Arial"/>
                <a:cs typeface="Arial"/>
              </a:rPr>
              <a:t>stiprinājuma</a:t>
            </a:r>
            <a:r>
              <a:rPr lang="en-GB" sz="1800" dirty="0">
                <a:latin typeface="Arial"/>
                <a:cs typeface="Arial"/>
              </a:rPr>
              <a:t> </a:t>
            </a:r>
            <a:r>
              <a:rPr lang="en-GB" sz="1800" err="1">
                <a:latin typeface="Arial"/>
                <a:cs typeface="Arial"/>
              </a:rPr>
              <a:t>vietās</a:t>
            </a:r>
            <a:r>
              <a:rPr lang="en-GB" sz="1800">
                <a:latin typeface="Arial"/>
                <a:cs typeface="Arial"/>
              </a:rPr>
              <a:t>.</a:t>
            </a:r>
            <a:endParaRPr lang="en-GB" sz="1800"/>
          </a:p>
          <a:p>
            <a:pPr marL="342900" indent="-342900" algn="just">
              <a:buChar char="•"/>
            </a:pPr>
            <a:r>
              <a:rPr lang="en-GB" sz="1800" dirty="0">
                <a:latin typeface="Arial"/>
                <a:cs typeface="Arial"/>
              </a:rPr>
              <a:t>Par </a:t>
            </a:r>
            <a:r>
              <a:rPr lang="en-GB" sz="1800" dirty="0" err="1">
                <a:latin typeface="Arial"/>
                <a:cs typeface="Arial"/>
              </a:rPr>
              <a:t>pastāvīgu</a:t>
            </a:r>
            <a:r>
              <a:rPr lang="en-GB" sz="1800" dirty="0">
                <a:latin typeface="Arial"/>
                <a:cs typeface="Arial"/>
              </a:rPr>
              <a:t> </a:t>
            </a:r>
            <a:r>
              <a:rPr lang="en-GB" sz="1800" dirty="0" err="1">
                <a:latin typeface="Arial"/>
                <a:cs typeface="Arial"/>
              </a:rPr>
              <a:t>mitrumu</a:t>
            </a:r>
            <a:r>
              <a:rPr lang="en-GB" sz="1800" dirty="0">
                <a:latin typeface="Arial"/>
                <a:cs typeface="Arial"/>
              </a:rPr>
              <a:t> </a:t>
            </a:r>
            <a:r>
              <a:rPr lang="en-GB" sz="1800" dirty="0" err="1">
                <a:latin typeface="Arial"/>
                <a:cs typeface="Arial"/>
              </a:rPr>
              <a:t>segumā</a:t>
            </a:r>
            <a:r>
              <a:rPr lang="en-GB" sz="1800" dirty="0">
                <a:latin typeface="Arial"/>
                <a:cs typeface="Arial"/>
              </a:rPr>
              <a:t> </a:t>
            </a:r>
            <a:r>
              <a:rPr lang="en-GB" sz="1800" dirty="0" err="1">
                <a:latin typeface="Arial"/>
                <a:cs typeface="Arial"/>
              </a:rPr>
              <a:t>liecina</a:t>
            </a:r>
            <a:r>
              <a:rPr lang="en-GB" sz="1800" dirty="0">
                <a:latin typeface="Arial"/>
                <a:cs typeface="Arial"/>
              </a:rPr>
              <a:t> </a:t>
            </a:r>
            <a:r>
              <a:rPr lang="en-GB" sz="1800" dirty="0" err="1">
                <a:latin typeface="Arial"/>
                <a:cs typeface="Arial"/>
              </a:rPr>
              <a:t>uz</a:t>
            </a:r>
            <a:r>
              <a:rPr lang="en-GB" sz="1800" dirty="0">
                <a:latin typeface="Arial"/>
                <a:cs typeface="Arial"/>
              </a:rPr>
              <a:t> </a:t>
            </a:r>
            <a:r>
              <a:rPr lang="en-GB" sz="1800" dirty="0" err="1">
                <a:latin typeface="Arial"/>
                <a:cs typeface="Arial"/>
              </a:rPr>
              <a:t>jumta</a:t>
            </a:r>
            <a:r>
              <a:rPr lang="en-GB" sz="1800" dirty="0">
                <a:latin typeface="Arial"/>
                <a:cs typeface="Arial"/>
              </a:rPr>
              <a:t> </a:t>
            </a:r>
            <a:r>
              <a:rPr lang="en-GB" sz="1800" dirty="0" err="1">
                <a:latin typeface="Arial"/>
                <a:cs typeface="Arial"/>
              </a:rPr>
              <a:t>konstatētā</a:t>
            </a:r>
            <a:r>
              <a:rPr lang="en-GB" sz="1800" dirty="0">
                <a:latin typeface="Arial"/>
                <a:cs typeface="Arial"/>
              </a:rPr>
              <a:t> </a:t>
            </a:r>
            <a:r>
              <a:rPr lang="en-GB" sz="1800" dirty="0" err="1">
                <a:latin typeface="Arial"/>
                <a:cs typeface="Arial"/>
              </a:rPr>
              <a:t>veģetācija</a:t>
            </a:r>
            <a:r>
              <a:rPr lang="en-GB" sz="1800" dirty="0">
                <a:latin typeface="Arial"/>
                <a:cs typeface="Arial"/>
              </a:rPr>
              <a:t>.</a:t>
            </a:r>
            <a:endParaRPr lang="en-GB" sz="1800" dirty="0"/>
          </a:p>
        </p:txBody>
      </p:sp>
      <p:pic>
        <p:nvPicPr>
          <p:cNvPr id="6" name="Picture 5" descr="A rusted metal pole on a roof&#10;&#10;Description automatically generated">
            <a:extLst>
              <a:ext uri="{FF2B5EF4-FFF2-40B4-BE49-F238E27FC236}">
                <a16:creationId xmlns:a16="http://schemas.microsoft.com/office/drawing/2014/main" id="{390C2B75-21C1-2129-67D0-C88CA5104AB0}"/>
              </a:ext>
            </a:extLst>
          </p:cNvPr>
          <p:cNvPicPr>
            <a:picLocks noChangeAspect="1"/>
          </p:cNvPicPr>
          <p:nvPr/>
        </p:nvPicPr>
        <p:blipFill>
          <a:blip r:embed="rId2"/>
          <a:stretch>
            <a:fillRect/>
          </a:stretch>
        </p:blipFill>
        <p:spPr>
          <a:xfrm>
            <a:off x="5688672" y="1089713"/>
            <a:ext cx="3147385" cy="3147385"/>
          </a:xfrm>
          <a:prstGeom prst="rect">
            <a:avLst/>
          </a:prstGeom>
        </p:spPr>
      </p:pic>
    </p:spTree>
    <p:extLst>
      <p:ext uri="{BB962C8B-B14F-4D97-AF65-F5344CB8AC3E}">
        <p14:creationId xmlns:p14="http://schemas.microsoft.com/office/powerpoint/2010/main" val="4012347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7FCD04-6D02-E1E5-0F3E-6933D925B734}"/>
              </a:ext>
            </a:extLst>
          </p:cNvPr>
          <p:cNvSpPr>
            <a:spLocks noGrp="1"/>
          </p:cNvSpPr>
          <p:nvPr>
            <p:ph type="body" sz="quarter" idx="10"/>
          </p:nvPr>
        </p:nvSpPr>
        <p:spPr/>
        <p:txBody>
          <a:bodyPr vert="horz" lIns="91440" tIns="45720" rIns="91440" bIns="45720" anchor="t"/>
          <a:lstStyle/>
          <a:p>
            <a:r>
              <a:rPr lang="en-GB" err="1">
                <a:latin typeface="Arial"/>
                <a:cs typeface="Arial"/>
              </a:rPr>
              <a:t>Lietusūdens</a:t>
            </a:r>
            <a:r>
              <a:rPr lang="en-GB">
                <a:latin typeface="Arial"/>
                <a:cs typeface="Arial"/>
              </a:rPr>
              <a:t> </a:t>
            </a:r>
            <a:r>
              <a:rPr lang="en-GB" err="1">
                <a:latin typeface="Arial"/>
                <a:cs typeface="Arial"/>
              </a:rPr>
              <a:t>novadsistēma</a:t>
            </a:r>
            <a:endParaRPr lang="en-GB" err="1"/>
          </a:p>
        </p:txBody>
      </p:sp>
      <p:sp>
        <p:nvSpPr>
          <p:cNvPr id="3" name="Text Placeholder 2">
            <a:extLst>
              <a:ext uri="{FF2B5EF4-FFF2-40B4-BE49-F238E27FC236}">
                <a16:creationId xmlns:a16="http://schemas.microsoft.com/office/drawing/2014/main" id="{9147ADDA-9ADA-F945-5368-73669FD4AF18}"/>
              </a:ext>
            </a:extLst>
          </p:cNvPr>
          <p:cNvSpPr>
            <a:spLocks noGrp="1"/>
          </p:cNvSpPr>
          <p:nvPr>
            <p:ph type="body" sz="quarter" idx="11"/>
          </p:nvPr>
        </p:nvSpPr>
        <p:spPr/>
        <p:txBody>
          <a:bodyPr vert="horz" lIns="91440" tIns="45720" rIns="91440" bIns="45720" anchor="t"/>
          <a:lstStyle/>
          <a:p>
            <a:pPr marL="342900" indent="-342900" algn="just">
              <a:buChar char="•"/>
            </a:pPr>
            <a:r>
              <a:rPr lang="en-GB" sz="1800" err="1">
                <a:latin typeface="Arial"/>
                <a:cs typeface="Arial"/>
              </a:rPr>
              <a:t>Korozijas</a:t>
            </a:r>
            <a:r>
              <a:rPr lang="en-GB" sz="1800" dirty="0">
                <a:latin typeface="Arial"/>
                <a:cs typeface="Arial"/>
              </a:rPr>
              <a:t> </a:t>
            </a:r>
            <a:r>
              <a:rPr lang="en-GB" sz="1800" err="1">
                <a:latin typeface="Arial"/>
                <a:cs typeface="Arial"/>
              </a:rPr>
              <a:t>bojājumi</a:t>
            </a:r>
            <a:r>
              <a:rPr lang="en-GB" sz="1800" dirty="0">
                <a:latin typeface="Arial"/>
                <a:cs typeface="Arial"/>
              </a:rPr>
              <a:t>, </a:t>
            </a:r>
            <a:r>
              <a:rPr lang="en-GB" sz="1800" err="1">
                <a:latin typeface="Arial"/>
                <a:cs typeface="Arial"/>
              </a:rPr>
              <a:t>posmi</a:t>
            </a:r>
            <a:r>
              <a:rPr lang="en-GB" sz="1800" dirty="0">
                <a:latin typeface="Arial"/>
                <a:cs typeface="Arial"/>
              </a:rPr>
              <a:t> </a:t>
            </a:r>
            <a:r>
              <a:rPr lang="en-GB" sz="1800" err="1">
                <a:latin typeface="Arial"/>
                <a:cs typeface="Arial"/>
              </a:rPr>
              <a:t>nomainīti</a:t>
            </a:r>
            <a:r>
              <a:rPr lang="en-GB" sz="1800" dirty="0">
                <a:latin typeface="Arial"/>
                <a:cs typeface="Arial"/>
              </a:rPr>
              <a:t>. </a:t>
            </a:r>
            <a:endParaRPr lang="lv-LV"/>
          </a:p>
          <a:p>
            <a:pPr marL="342900" indent="-342900" algn="just">
              <a:buChar char="•"/>
            </a:pPr>
            <a:r>
              <a:rPr lang="en-GB" sz="1800" dirty="0" err="1">
                <a:latin typeface="Arial"/>
                <a:cs typeface="Arial"/>
              </a:rPr>
              <a:t>Lokāli</a:t>
            </a:r>
            <a:r>
              <a:rPr lang="en-GB" sz="1800" dirty="0">
                <a:latin typeface="Arial"/>
                <a:cs typeface="Arial"/>
              </a:rPr>
              <a:t> </a:t>
            </a:r>
            <a:r>
              <a:rPr lang="en-GB" sz="1800" dirty="0" err="1">
                <a:latin typeface="Arial"/>
                <a:cs typeface="Arial"/>
              </a:rPr>
              <a:t>pievienoti</a:t>
            </a:r>
            <a:r>
              <a:rPr lang="en-GB" sz="1800" dirty="0">
                <a:latin typeface="Arial"/>
                <a:cs typeface="Arial"/>
              </a:rPr>
              <a:t> </a:t>
            </a:r>
            <a:r>
              <a:rPr lang="en-GB" sz="1800" dirty="0" err="1">
                <a:latin typeface="Arial"/>
                <a:cs typeface="Arial"/>
              </a:rPr>
              <a:t>centralizētajai</a:t>
            </a:r>
            <a:r>
              <a:rPr lang="en-GB" sz="1800" dirty="0">
                <a:latin typeface="Arial"/>
                <a:cs typeface="Arial"/>
              </a:rPr>
              <a:t> </a:t>
            </a:r>
            <a:r>
              <a:rPr lang="en-GB" sz="1800" dirty="0" err="1">
                <a:latin typeface="Arial"/>
                <a:cs typeface="Arial"/>
              </a:rPr>
              <a:t>lietus</a:t>
            </a:r>
            <a:r>
              <a:rPr lang="en-GB" sz="1800" dirty="0">
                <a:latin typeface="Arial"/>
                <a:cs typeface="Arial"/>
              </a:rPr>
              <a:t> </a:t>
            </a:r>
            <a:r>
              <a:rPr lang="en-GB" sz="1800" dirty="0" err="1">
                <a:latin typeface="Arial"/>
                <a:cs typeface="Arial"/>
              </a:rPr>
              <a:t>ūdens</a:t>
            </a:r>
            <a:r>
              <a:rPr lang="en-GB" sz="1800" dirty="0">
                <a:latin typeface="Arial"/>
                <a:cs typeface="Arial"/>
              </a:rPr>
              <a:t> </a:t>
            </a:r>
            <a:r>
              <a:rPr lang="en-GB" sz="1800" dirty="0" err="1">
                <a:latin typeface="Arial"/>
                <a:cs typeface="Arial"/>
              </a:rPr>
              <a:t>kanalizācijas</a:t>
            </a:r>
            <a:r>
              <a:rPr lang="en-GB" sz="1800" dirty="0">
                <a:latin typeface="Arial"/>
                <a:cs typeface="Arial"/>
              </a:rPr>
              <a:t> </a:t>
            </a:r>
            <a:r>
              <a:rPr lang="en-GB" sz="1800" dirty="0" err="1">
                <a:latin typeface="Arial"/>
                <a:cs typeface="Arial"/>
              </a:rPr>
              <a:t>sistēmai</a:t>
            </a:r>
            <a:r>
              <a:rPr lang="en-GB" sz="1800" dirty="0">
                <a:latin typeface="Arial"/>
                <a:cs typeface="Arial"/>
              </a:rPr>
              <a:t>;</a:t>
            </a:r>
            <a:endParaRPr lang="en-GB"/>
          </a:p>
          <a:p>
            <a:pPr marL="342900" indent="-342900" algn="just">
              <a:buChar char="•"/>
            </a:pPr>
            <a:r>
              <a:rPr lang="en-GB" sz="1800" dirty="0" err="1">
                <a:latin typeface="Arial"/>
                <a:cs typeface="Arial"/>
              </a:rPr>
              <a:t>Nokrišņu</a:t>
            </a:r>
            <a:r>
              <a:rPr lang="en-GB" sz="1800" dirty="0">
                <a:latin typeface="Arial"/>
                <a:cs typeface="Arial"/>
              </a:rPr>
              <a:t> </a:t>
            </a:r>
            <a:r>
              <a:rPr lang="en-GB" sz="1800" dirty="0" err="1">
                <a:latin typeface="Arial"/>
                <a:cs typeface="Arial"/>
              </a:rPr>
              <a:t>ūdens</a:t>
            </a:r>
            <a:r>
              <a:rPr lang="en-GB" sz="1800" dirty="0">
                <a:latin typeface="Arial"/>
                <a:cs typeface="Arial"/>
              </a:rPr>
              <a:t> </a:t>
            </a:r>
            <a:r>
              <a:rPr lang="en-GB" sz="1800" dirty="0" err="1">
                <a:latin typeface="Arial"/>
                <a:cs typeface="Arial"/>
              </a:rPr>
              <a:t>tiek</a:t>
            </a:r>
            <a:r>
              <a:rPr lang="en-GB" sz="1800" dirty="0">
                <a:latin typeface="Arial"/>
                <a:cs typeface="Arial"/>
              </a:rPr>
              <a:t> </a:t>
            </a:r>
            <a:r>
              <a:rPr lang="en-GB" sz="1800" dirty="0" err="1">
                <a:latin typeface="Arial"/>
                <a:cs typeface="Arial"/>
              </a:rPr>
              <a:t>novadīts</a:t>
            </a:r>
            <a:r>
              <a:rPr lang="en-GB" sz="1800" dirty="0">
                <a:latin typeface="Arial"/>
                <a:cs typeface="Arial"/>
              </a:rPr>
              <a:t> pie </a:t>
            </a:r>
            <a:r>
              <a:rPr lang="en-GB" sz="1800" dirty="0" err="1">
                <a:latin typeface="Arial"/>
                <a:cs typeface="Arial"/>
              </a:rPr>
              <a:t>ēkas</a:t>
            </a:r>
            <a:r>
              <a:rPr lang="en-GB" sz="1800" dirty="0">
                <a:latin typeface="Arial"/>
                <a:cs typeface="Arial"/>
              </a:rPr>
              <a:t> </a:t>
            </a:r>
            <a:r>
              <a:rPr lang="en-GB" sz="1800" dirty="0" err="1">
                <a:latin typeface="Arial"/>
                <a:cs typeface="Arial"/>
              </a:rPr>
              <a:t>pamatiem</a:t>
            </a:r>
            <a:r>
              <a:rPr lang="en-GB" sz="1800" dirty="0">
                <a:latin typeface="Arial"/>
                <a:cs typeface="Arial"/>
              </a:rPr>
              <a:t>.</a:t>
            </a:r>
            <a:endParaRPr lang="en-GB" sz="1800"/>
          </a:p>
          <a:p>
            <a:pPr marL="342900" indent="-342900" algn="just">
              <a:buChar char="•"/>
            </a:pPr>
            <a:r>
              <a:rPr lang="en-GB" sz="1800" dirty="0" err="1">
                <a:latin typeface="Arial"/>
                <a:cs typeface="Arial"/>
              </a:rPr>
              <a:t>Sistēmas</a:t>
            </a:r>
            <a:r>
              <a:rPr lang="en-GB" sz="1800" dirty="0">
                <a:latin typeface="Arial"/>
                <a:cs typeface="Arial"/>
              </a:rPr>
              <a:t> </a:t>
            </a:r>
            <a:r>
              <a:rPr lang="en-GB" sz="1800" dirty="0" err="1">
                <a:latin typeface="Arial"/>
                <a:cs typeface="Arial"/>
              </a:rPr>
              <a:t>skalošana</a:t>
            </a:r>
            <a:r>
              <a:rPr lang="en-GB" sz="1800" dirty="0">
                <a:latin typeface="Arial"/>
                <a:cs typeface="Arial"/>
              </a:rPr>
              <a:t> un </a:t>
            </a:r>
            <a:r>
              <a:rPr lang="en-GB" sz="1800" dirty="0" err="1">
                <a:latin typeface="Arial"/>
                <a:cs typeface="Arial"/>
              </a:rPr>
              <a:t>videoinspekcija</a:t>
            </a:r>
            <a:r>
              <a:rPr lang="en-GB" sz="1800" dirty="0">
                <a:latin typeface="Arial"/>
                <a:cs typeface="Arial"/>
              </a:rPr>
              <a:t>, </a:t>
            </a:r>
            <a:r>
              <a:rPr lang="en-GB" sz="1800" dirty="0" err="1">
                <a:latin typeface="Arial"/>
                <a:cs typeface="Arial"/>
              </a:rPr>
              <a:t>lai</a:t>
            </a:r>
            <a:r>
              <a:rPr lang="en-GB" sz="1800" dirty="0">
                <a:latin typeface="Arial"/>
                <a:cs typeface="Arial"/>
              </a:rPr>
              <a:t> </a:t>
            </a:r>
            <a:r>
              <a:rPr lang="en-GB" sz="1800" dirty="0" err="1">
                <a:latin typeface="Arial"/>
                <a:cs typeface="Arial"/>
              </a:rPr>
              <a:t>konstatētu</a:t>
            </a:r>
            <a:r>
              <a:rPr lang="en-GB" sz="1800" dirty="0">
                <a:latin typeface="Arial"/>
                <a:cs typeface="Arial"/>
              </a:rPr>
              <a:t> </a:t>
            </a:r>
            <a:r>
              <a:rPr lang="en-GB" sz="1800" dirty="0" err="1">
                <a:latin typeface="Arial"/>
                <a:cs typeface="Arial"/>
              </a:rPr>
              <a:t>sistēmas</a:t>
            </a:r>
            <a:r>
              <a:rPr lang="en-GB" sz="1800" dirty="0">
                <a:latin typeface="Arial"/>
                <a:cs typeface="Arial"/>
              </a:rPr>
              <a:t> </a:t>
            </a:r>
            <a:r>
              <a:rPr lang="en-GB" sz="1800" dirty="0" err="1">
                <a:latin typeface="Arial"/>
                <a:cs typeface="Arial"/>
              </a:rPr>
              <a:t>bojājumus</a:t>
            </a:r>
            <a:r>
              <a:rPr lang="en-GB" sz="1800" dirty="0">
                <a:latin typeface="Arial"/>
                <a:cs typeface="Arial"/>
              </a:rPr>
              <a:t> un </a:t>
            </a:r>
            <a:r>
              <a:rPr lang="en-GB" sz="1800" dirty="0" err="1">
                <a:latin typeface="Arial"/>
                <a:cs typeface="Arial"/>
              </a:rPr>
              <a:t>noteiktu</a:t>
            </a:r>
            <a:r>
              <a:rPr lang="en-GB" sz="1800" dirty="0">
                <a:latin typeface="Arial"/>
                <a:cs typeface="Arial"/>
              </a:rPr>
              <a:t> </a:t>
            </a:r>
            <a:r>
              <a:rPr lang="en-GB" sz="1800" dirty="0" err="1">
                <a:latin typeface="Arial"/>
                <a:cs typeface="Arial"/>
              </a:rPr>
              <a:t>tehnisko</a:t>
            </a:r>
            <a:r>
              <a:rPr lang="en-GB" sz="1800" dirty="0">
                <a:latin typeface="Arial"/>
                <a:cs typeface="Arial"/>
              </a:rPr>
              <a:t> </a:t>
            </a:r>
            <a:r>
              <a:rPr lang="en-GB" sz="1800" dirty="0" err="1">
                <a:latin typeface="Arial"/>
                <a:cs typeface="Arial"/>
              </a:rPr>
              <a:t>stāvokli</a:t>
            </a:r>
            <a:r>
              <a:rPr lang="en-GB" sz="1800" dirty="0">
                <a:latin typeface="Arial"/>
                <a:cs typeface="Arial"/>
              </a:rPr>
              <a:t>, jo </a:t>
            </a:r>
            <a:r>
              <a:rPr lang="en-GB" sz="1800" dirty="0" err="1">
                <a:latin typeface="Arial"/>
                <a:cs typeface="Arial"/>
              </a:rPr>
              <a:t>pieslēgumi</a:t>
            </a:r>
            <a:r>
              <a:rPr lang="en-GB" sz="1800" dirty="0">
                <a:latin typeface="Arial"/>
                <a:cs typeface="Arial"/>
              </a:rPr>
              <a:t> </a:t>
            </a:r>
            <a:r>
              <a:rPr lang="en-GB" sz="1800" dirty="0" err="1">
                <a:latin typeface="Arial"/>
                <a:cs typeface="Arial"/>
              </a:rPr>
              <a:t>ir</a:t>
            </a:r>
            <a:r>
              <a:rPr lang="en-GB" sz="1800" dirty="0">
                <a:latin typeface="Arial"/>
                <a:cs typeface="Arial"/>
              </a:rPr>
              <a:t> </a:t>
            </a:r>
            <a:r>
              <a:rPr lang="en-GB" sz="1800" dirty="0" err="1">
                <a:latin typeface="Arial"/>
                <a:cs typeface="Arial"/>
              </a:rPr>
              <a:t>pilni</a:t>
            </a:r>
            <a:r>
              <a:rPr lang="en-GB" sz="1800" dirty="0">
                <a:latin typeface="Arial"/>
                <a:cs typeface="Arial"/>
              </a:rPr>
              <a:t> </a:t>
            </a:r>
            <a:r>
              <a:rPr lang="en-GB" sz="1800" dirty="0" err="1">
                <a:latin typeface="Arial"/>
                <a:cs typeface="Arial"/>
              </a:rPr>
              <a:t>ar</a:t>
            </a:r>
            <a:r>
              <a:rPr lang="en-GB" sz="1800" dirty="0">
                <a:latin typeface="Arial"/>
                <a:cs typeface="Arial"/>
              </a:rPr>
              <a:t> </a:t>
            </a:r>
            <a:r>
              <a:rPr lang="en-GB" sz="1800" dirty="0" err="1">
                <a:latin typeface="Arial"/>
                <a:cs typeface="Arial"/>
              </a:rPr>
              <a:t>ūdeni</a:t>
            </a:r>
            <a:r>
              <a:rPr lang="en-GB" sz="1800" dirty="0">
                <a:latin typeface="Arial"/>
                <a:cs typeface="Arial"/>
              </a:rPr>
              <a:t>.</a:t>
            </a:r>
          </a:p>
          <a:p>
            <a:pPr marL="342900" indent="-342900" algn="just">
              <a:buChar char="•"/>
            </a:pPr>
            <a:r>
              <a:rPr lang="en-GB" sz="1800" dirty="0" err="1">
                <a:latin typeface="Arial"/>
                <a:cs typeface="Arial"/>
              </a:rPr>
              <a:t>Lietus</a:t>
            </a:r>
            <a:r>
              <a:rPr lang="en-GB" sz="1800" dirty="0">
                <a:latin typeface="Arial"/>
                <a:cs typeface="Arial"/>
              </a:rPr>
              <a:t> </a:t>
            </a:r>
            <a:r>
              <a:rPr lang="en-GB" sz="1800" dirty="0" err="1">
                <a:latin typeface="Arial"/>
                <a:cs typeface="Arial"/>
              </a:rPr>
              <a:t>ūdens</a:t>
            </a:r>
            <a:r>
              <a:rPr lang="en-GB" sz="1800" dirty="0">
                <a:latin typeface="Arial"/>
                <a:cs typeface="Arial"/>
              </a:rPr>
              <a:t> </a:t>
            </a:r>
            <a:r>
              <a:rPr lang="en-GB" sz="1800" dirty="0" err="1">
                <a:latin typeface="Arial"/>
                <a:cs typeface="Arial"/>
              </a:rPr>
              <a:t>savācējteknes</a:t>
            </a:r>
            <a:r>
              <a:rPr lang="en-GB" sz="1800" dirty="0">
                <a:latin typeface="Arial"/>
                <a:cs typeface="Arial"/>
              </a:rPr>
              <a:t> </a:t>
            </a:r>
            <a:r>
              <a:rPr lang="en-GB" sz="1800" dirty="0" err="1">
                <a:latin typeface="Arial"/>
                <a:cs typeface="Arial"/>
              </a:rPr>
              <a:t>ar</a:t>
            </a:r>
            <a:r>
              <a:rPr lang="en-GB" sz="1800" dirty="0">
                <a:latin typeface="Arial"/>
                <a:cs typeface="Arial"/>
              </a:rPr>
              <a:t> koku </a:t>
            </a:r>
            <a:r>
              <a:rPr lang="en-GB" sz="1800" dirty="0" err="1">
                <a:latin typeface="Arial"/>
                <a:cs typeface="Arial"/>
              </a:rPr>
              <a:t>lapām</a:t>
            </a:r>
            <a:r>
              <a:rPr lang="en-GB" sz="1800" dirty="0">
                <a:latin typeface="Arial"/>
                <a:cs typeface="Arial"/>
              </a:rPr>
              <a:t> un </a:t>
            </a:r>
            <a:r>
              <a:rPr lang="en-GB" sz="1800" dirty="0" err="1">
                <a:latin typeface="Arial"/>
                <a:cs typeface="Arial"/>
              </a:rPr>
              <a:t>sūnām</a:t>
            </a:r>
            <a:r>
              <a:rPr lang="en-GB" sz="1800" dirty="0">
                <a:latin typeface="Arial"/>
                <a:cs typeface="Arial"/>
              </a:rPr>
              <a:t>, kas </a:t>
            </a:r>
            <a:r>
              <a:rPr lang="en-GB" sz="1800" dirty="0" err="1">
                <a:latin typeface="Arial"/>
                <a:cs typeface="Arial"/>
              </a:rPr>
              <a:t>kavē</a:t>
            </a:r>
            <a:r>
              <a:rPr lang="en-GB" sz="1800" dirty="0">
                <a:latin typeface="Arial"/>
                <a:cs typeface="Arial"/>
              </a:rPr>
              <a:t> </a:t>
            </a:r>
            <a:r>
              <a:rPr lang="en-GB" sz="1800" dirty="0" err="1">
                <a:latin typeface="Arial"/>
                <a:cs typeface="Arial"/>
              </a:rPr>
              <a:t>organizētu</a:t>
            </a:r>
            <a:r>
              <a:rPr lang="en-GB" sz="1800" dirty="0">
                <a:latin typeface="Arial"/>
                <a:cs typeface="Arial"/>
              </a:rPr>
              <a:t> </a:t>
            </a:r>
            <a:r>
              <a:rPr lang="en-GB" sz="1800" dirty="0" err="1">
                <a:latin typeface="Arial"/>
                <a:cs typeface="Arial"/>
              </a:rPr>
              <a:t>ūdens</a:t>
            </a:r>
            <a:r>
              <a:rPr lang="en-GB" sz="1800" dirty="0">
                <a:latin typeface="Arial"/>
                <a:cs typeface="Arial"/>
              </a:rPr>
              <a:t> </a:t>
            </a:r>
            <a:r>
              <a:rPr lang="en-GB" sz="1800" dirty="0" err="1">
                <a:latin typeface="Arial"/>
                <a:cs typeface="Arial"/>
              </a:rPr>
              <a:t>novadīšanu</a:t>
            </a:r>
            <a:r>
              <a:rPr lang="en-GB" sz="1800" dirty="0">
                <a:latin typeface="Arial"/>
                <a:cs typeface="Arial"/>
              </a:rPr>
              <a:t>.</a:t>
            </a:r>
          </a:p>
        </p:txBody>
      </p:sp>
    </p:spTree>
    <p:extLst>
      <p:ext uri="{BB962C8B-B14F-4D97-AF65-F5344CB8AC3E}">
        <p14:creationId xmlns:p14="http://schemas.microsoft.com/office/powerpoint/2010/main" val="3958756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EB847-088A-000A-8897-702223F17D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504089-2D72-BC02-CDE1-D68512E07809}"/>
              </a:ext>
            </a:extLst>
          </p:cNvPr>
          <p:cNvSpPr>
            <a:spLocks noGrp="1"/>
          </p:cNvSpPr>
          <p:nvPr>
            <p:ph type="body" sz="quarter" idx="10"/>
          </p:nvPr>
        </p:nvSpPr>
        <p:spPr/>
        <p:txBody>
          <a:bodyPr vert="horz" lIns="91440" tIns="45720" rIns="91440" bIns="45720" anchor="t"/>
          <a:lstStyle/>
          <a:p>
            <a:r>
              <a:rPr lang="en-GB" err="1">
                <a:latin typeface="Arial"/>
                <a:cs typeface="Arial"/>
              </a:rPr>
              <a:t>Lietusūdens</a:t>
            </a:r>
            <a:r>
              <a:rPr lang="en-GB">
                <a:latin typeface="Arial"/>
                <a:cs typeface="Arial"/>
              </a:rPr>
              <a:t> </a:t>
            </a:r>
            <a:r>
              <a:rPr lang="en-GB" err="1">
                <a:latin typeface="Arial"/>
                <a:cs typeface="Arial"/>
              </a:rPr>
              <a:t>novadsistēma</a:t>
            </a:r>
            <a:endParaRPr lang="en-GB" err="1"/>
          </a:p>
        </p:txBody>
      </p:sp>
      <p:sp>
        <p:nvSpPr>
          <p:cNvPr id="5" name="Text Placeholder 4">
            <a:extLst>
              <a:ext uri="{FF2B5EF4-FFF2-40B4-BE49-F238E27FC236}">
                <a16:creationId xmlns:a16="http://schemas.microsoft.com/office/drawing/2014/main" id="{E723BCB4-D24E-711B-24E4-6CEB878723F6}"/>
              </a:ext>
            </a:extLst>
          </p:cNvPr>
          <p:cNvSpPr>
            <a:spLocks noGrp="1"/>
          </p:cNvSpPr>
          <p:nvPr>
            <p:ph type="body" sz="quarter" idx="11"/>
          </p:nvPr>
        </p:nvSpPr>
        <p:spPr/>
        <p:txBody>
          <a:bodyPr/>
          <a:lstStyle/>
          <a:p>
            <a:endParaRPr lang="en-GB"/>
          </a:p>
        </p:txBody>
      </p:sp>
      <p:pic>
        <p:nvPicPr>
          <p:cNvPr id="7" name="Picture 6" descr="A brick house with a gutter&#10;&#10;Description automatically generated">
            <a:extLst>
              <a:ext uri="{FF2B5EF4-FFF2-40B4-BE49-F238E27FC236}">
                <a16:creationId xmlns:a16="http://schemas.microsoft.com/office/drawing/2014/main" id="{F99757FA-8C92-736C-66AE-4E9DA23D8558}"/>
              </a:ext>
            </a:extLst>
          </p:cNvPr>
          <p:cNvPicPr>
            <a:picLocks noChangeAspect="1"/>
          </p:cNvPicPr>
          <p:nvPr/>
        </p:nvPicPr>
        <p:blipFill>
          <a:blip r:embed="rId2"/>
          <a:stretch>
            <a:fillRect/>
          </a:stretch>
        </p:blipFill>
        <p:spPr>
          <a:xfrm>
            <a:off x="3393146" y="1285066"/>
            <a:ext cx="2465539" cy="2497888"/>
          </a:xfrm>
          <a:prstGeom prst="rect">
            <a:avLst/>
          </a:prstGeom>
        </p:spPr>
      </p:pic>
      <p:pic>
        <p:nvPicPr>
          <p:cNvPr id="8" name="Picture 7" descr="A gutter with leaves on it&#10;&#10;Description automatically generated">
            <a:extLst>
              <a:ext uri="{FF2B5EF4-FFF2-40B4-BE49-F238E27FC236}">
                <a16:creationId xmlns:a16="http://schemas.microsoft.com/office/drawing/2014/main" id="{DD6ECD68-EF5F-2748-7E5A-9F3B71D12296}"/>
              </a:ext>
            </a:extLst>
          </p:cNvPr>
          <p:cNvPicPr>
            <a:picLocks noChangeAspect="1"/>
          </p:cNvPicPr>
          <p:nvPr/>
        </p:nvPicPr>
        <p:blipFill>
          <a:blip r:embed="rId3"/>
          <a:stretch>
            <a:fillRect/>
          </a:stretch>
        </p:blipFill>
        <p:spPr>
          <a:xfrm>
            <a:off x="6130776" y="1283807"/>
            <a:ext cx="2500403" cy="2500403"/>
          </a:xfrm>
          <a:prstGeom prst="rect">
            <a:avLst/>
          </a:prstGeom>
        </p:spPr>
      </p:pic>
      <p:pic>
        <p:nvPicPr>
          <p:cNvPr id="4" name="Attēls 3" descr="Attēls, kurā ir pamats, ārpus telpām, ūdens, akmens&#10;&#10;Apraksts ģenerēts automātiski">
            <a:extLst>
              <a:ext uri="{FF2B5EF4-FFF2-40B4-BE49-F238E27FC236}">
                <a16:creationId xmlns:a16="http://schemas.microsoft.com/office/drawing/2014/main" id="{35CF1A4E-F2E1-4E08-4768-D54E7768A37C}"/>
              </a:ext>
            </a:extLst>
          </p:cNvPr>
          <p:cNvPicPr>
            <a:picLocks noChangeAspect="1"/>
          </p:cNvPicPr>
          <p:nvPr/>
        </p:nvPicPr>
        <p:blipFill>
          <a:blip r:embed="rId4"/>
          <a:stretch>
            <a:fillRect/>
          </a:stretch>
        </p:blipFill>
        <p:spPr>
          <a:xfrm>
            <a:off x="663348" y="1283834"/>
            <a:ext cx="2510519" cy="2502355"/>
          </a:xfrm>
          <a:prstGeom prst="rect">
            <a:avLst/>
          </a:prstGeom>
        </p:spPr>
      </p:pic>
    </p:spTree>
    <p:extLst>
      <p:ext uri="{BB962C8B-B14F-4D97-AF65-F5344CB8AC3E}">
        <p14:creationId xmlns:p14="http://schemas.microsoft.com/office/powerpoint/2010/main" val="2951300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5B10C-67DB-85C6-E409-1059E99672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E3BD92-B46F-E1CE-CE39-6F9C80C536EC}"/>
              </a:ext>
            </a:extLst>
          </p:cNvPr>
          <p:cNvSpPr>
            <a:spLocks noGrp="1"/>
          </p:cNvSpPr>
          <p:nvPr>
            <p:ph type="body" sz="quarter" idx="10"/>
          </p:nvPr>
        </p:nvSpPr>
        <p:spPr/>
        <p:txBody>
          <a:bodyPr vert="horz" lIns="91440" tIns="45720" rIns="91440" bIns="45720" anchor="t"/>
          <a:lstStyle/>
          <a:p>
            <a:r>
              <a:rPr lang="en-GB" err="1">
                <a:latin typeface="Arial"/>
                <a:cs typeface="Arial"/>
              </a:rPr>
              <a:t>Balkoni</a:t>
            </a:r>
            <a:endParaRPr lang="en-GB" err="1"/>
          </a:p>
        </p:txBody>
      </p:sp>
      <p:sp>
        <p:nvSpPr>
          <p:cNvPr id="3" name="Text Placeholder 2">
            <a:extLst>
              <a:ext uri="{FF2B5EF4-FFF2-40B4-BE49-F238E27FC236}">
                <a16:creationId xmlns:a16="http://schemas.microsoft.com/office/drawing/2014/main" id="{0579B164-5958-6060-0EC7-4F30BECF93B6}"/>
              </a:ext>
            </a:extLst>
          </p:cNvPr>
          <p:cNvSpPr>
            <a:spLocks noGrp="1"/>
          </p:cNvSpPr>
          <p:nvPr>
            <p:ph type="body" sz="quarter" idx="11"/>
          </p:nvPr>
        </p:nvSpPr>
        <p:spPr>
          <a:xfrm>
            <a:off x="542925" y="812261"/>
            <a:ext cx="7886700" cy="4330700"/>
          </a:xfrm>
        </p:spPr>
        <p:txBody>
          <a:bodyPr vert="horz" lIns="91440" tIns="45720" rIns="91440" bIns="45720" anchor="t"/>
          <a:lstStyle/>
          <a:p>
            <a:pPr marL="342900" indent="-342900" algn="just">
              <a:buChar char="•"/>
            </a:pPr>
            <a:r>
              <a:rPr lang="en-GB" err="1">
                <a:latin typeface="Arial"/>
                <a:cs typeface="Arial"/>
              </a:rPr>
              <a:t>Balkonu</a:t>
            </a:r>
            <a:r>
              <a:rPr lang="en-GB" dirty="0">
                <a:latin typeface="Arial"/>
                <a:cs typeface="Arial"/>
              </a:rPr>
              <a:t> </a:t>
            </a:r>
            <a:r>
              <a:rPr lang="en-GB" err="1">
                <a:latin typeface="Arial"/>
                <a:cs typeface="Arial"/>
              </a:rPr>
              <a:t>izvērtēšana</a:t>
            </a:r>
            <a:r>
              <a:rPr lang="en-GB" dirty="0">
                <a:latin typeface="Arial"/>
                <a:cs typeface="Arial"/>
              </a:rPr>
              <a:t> </a:t>
            </a:r>
            <a:r>
              <a:rPr lang="en-GB" err="1">
                <a:latin typeface="Arial"/>
                <a:cs typeface="Arial"/>
              </a:rPr>
              <a:t>balstoties</a:t>
            </a:r>
            <a:r>
              <a:rPr lang="en-GB" dirty="0">
                <a:latin typeface="Arial"/>
                <a:cs typeface="Arial"/>
              </a:rPr>
              <a:t> </a:t>
            </a:r>
            <a:r>
              <a:rPr lang="en-GB" err="1">
                <a:latin typeface="Arial"/>
                <a:cs typeface="Arial"/>
              </a:rPr>
              <a:t>uz</a:t>
            </a:r>
            <a:r>
              <a:rPr lang="en-GB" dirty="0">
                <a:latin typeface="Arial"/>
                <a:cs typeface="Arial"/>
              </a:rPr>
              <a:t> </a:t>
            </a:r>
            <a:r>
              <a:rPr lang="en-GB" err="1">
                <a:latin typeface="Arial"/>
                <a:cs typeface="Arial"/>
              </a:rPr>
              <a:t>izpētes</a:t>
            </a:r>
            <a:r>
              <a:rPr lang="en-GB" dirty="0">
                <a:latin typeface="Arial"/>
                <a:cs typeface="Arial"/>
              </a:rPr>
              <a:t> </a:t>
            </a:r>
            <a:r>
              <a:rPr lang="en-GB" err="1">
                <a:latin typeface="Arial"/>
                <a:cs typeface="Arial"/>
              </a:rPr>
              <a:t>laikā</a:t>
            </a:r>
            <a:r>
              <a:rPr lang="en-GB" dirty="0">
                <a:latin typeface="Arial"/>
                <a:cs typeface="Arial"/>
              </a:rPr>
              <a:t> </a:t>
            </a:r>
            <a:r>
              <a:rPr lang="en-GB" err="1">
                <a:latin typeface="Arial"/>
                <a:cs typeface="Arial"/>
              </a:rPr>
              <a:t>konstatēto</a:t>
            </a:r>
            <a:r>
              <a:rPr lang="en-GB" dirty="0">
                <a:latin typeface="Arial"/>
                <a:cs typeface="Arial"/>
              </a:rPr>
              <a:t> un </a:t>
            </a:r>
            <a:r>
              <a:rPr lang="en-GB" err="1">
                <a:latin typeface="Arial"/>
                <a:cs typeface="Arial"/>
              </a:rPr>
              <a:t>saskaņā</a:t>
            </a:r>
            <a:r>
              <a:rPr lang="en-GB" dirty="0">
                <a:latin typeface="Arial"/>
                <a:cs typeface="Arial"/>
              </a:rPr>
              <a:t> </a:t>
            </a:r>
            <a:r>
              <a:rPr lang="en-GB" err="1">
                <a:latin typeface="Arial"/>
                <a:cs typeface="Arial"/>
              </a:rPr>
              <a:t>ar</a:t>
            </a:r>
            <a:r>
              <a:rPr lang="en-GB" dirty="0">
                <a:latin typeface="Arial"/>
                <a:cs typeface="Arial"/>
              </a:rPr>
              <a:t> 2018. gada </a:t>
            </a:r>
            <a:r>
              <a:rPr lang="en-GB" err="1">
                <a:latin typeface="Arial"/>
                <a:cs typeface="Arial"/>
              </a:rPr>
              <a:t>ziņojumu</a:t>
            </a:r>
            <a:r>
              <a:rPr lang="en-GB" dirty="0">
                <a:latin typeface="Arial"/>
                <a:cs typeface="Arial"/>
              </a:rPr>
              <a:t> (par 316. un 318.sērijas </a:t>
            </a:r>
            <a:r>
              <a:rPr lang="en-GB" err="1">
                <a:latin typeface="Arial"/>
                <a:cs typeface="Arial"/>
              </a:rPr>
              <a:t>ēku</a:t>
            </a:r>
            <a:r>
              <a:rPr lang="en-GB" dirty="0">
                <a:latin typeface="Arial"/>
                <a:cs typeface="Arial"/>
              </a:rPr>
              <a:t> </a:t>
            </a:r>
            <a:r>
              <a:rPr lang="en-GB" err="1">
                <a:latin typeface="Arial"/>
                <a:cs typeface="Arial"/>
              </a:rPr>
              <a:t>balkonu</a:t>
            </a:r>
            <a:r>
              <a:rPr lang="en-GB" dirty="0">
                <a:latin typeface="Arial"/>
                <a:cs typeface="Arial"/>
              </a:rPr>
              <a:t> </a:t>
            </a:r>
            <a:r>
              <a:rPr lang="en-GB" err="1">
                <a:latin typeface="Arial"/>
                <a:cs typeface="Arial"/>
              </a:rPr>
              <a:t>apsekošanu</a:t>
            </a:r>
            <a:r>
              <a:rPr lang="en-GB" dirty="0">
                <a:latin typeface="Arial"/>
                <a:cs typeface="Arial"/>
              </a:rPr>
              <a:t>) . </a:t>
            </a:r>
            <a:endParaRPr lang="lv-LV"/>
          </a:p>
          <a:p>
            <a:pPr marL="342900" indent="-342900" algn="just">
              <a:buChar char="•"/>
            </a:pPr>
            <a:r>
              <a:rPr lang="en-GB" dirty="0">
                <a:latin typeface="Arial"/>
                <a:cs typeface="Arial"/>
              </a:rPr>
              <a:t>316. </a:t>
            </a:r>
            <a:r>
              <a:rPr lang="en-GB" err="1">
                <a:latin typeface="Arial"/>
                <a:cs typeface="Arial"/>
              </a:rPr>
              <a:t>sērijas</a:t>
            </a:r>
            <a:r>
              <a:rPr lang="en-GB" dirty="0">
                <a:latin typeface="Arial"/>
                <a:cs typeface="Arial"/>
              </a:rPr>
              <a:t> </a:t>
            </a:r>
            <a:r>
              <a:rPr lang="en-GB" err="1">
                <a:latin typeface="Arial"/>
                <a:cs typeface="Arial"/>
              </a:rPr>
              <a:t>ēkām</a:t>
            </a:r>
            <a:r>
              <a:rPr lang="en-GB" dirty="0">
                <a:latin typeface="Arial"/>
                <a:cs typeface="Arial"/>
              </a:rPr>
              <a:t> </a:t>
            </a:r>
            <a:r>
              <a:rPr lang="en-GB" err="1">
                <a:latin typeface="Arial"/>
                <a:cs typeface="Arial"/>
              </a:rPr>
              <a:t>kopumā</a:t>
            </a:r>
            <a:r>
              <a:rPr lang="en-GB" dirty="0">
                <a:latin typeface="Arial"/>
                <a:cs typeface="Arial"/>
              </a:rPr>
              <a:t> </a:t>
            </a:r>
            <a:r>
              <a:rPr lang="en-GB" err="1">
                <a:latin typeface="Arial"/>
                <a:cs typeface="Arial"/>
              </a:rPr>
              <a:t>ir</a:t>
            </a:r>
            <a:r>
              <a:rPr lang="en-GB" dirty="0">
                <a:latin typeface="Arial"/>
                <a:cs typeface="Arial"/>
              </a:rPr>
              <a:t> 472 </a:t>
            </a:r>
            <a:r>
              <a:rPr lang="en-GB" err="1">
                <a:latin typeface="Arial"/>
                <a:cs typeface="Arial"/>
              </a:rPr>
              <a:t>balkoni</a:t>
            </a:r>
            <a:r>
              <a:rPr lang="en-GB" dirty="0">
                <a:latin typeface="Arial"/>
                <a:cs typeface="Arial"/>
              </a:rPr>
              <a:t>. </a:t>
            </a:r>
            <a:endParaRPr lang="en-GB" dirty="0"/>
          </a:p>
          <a:p>
            <a:pPr marL="342900" indent="-342900" algn="just">
              <a:buChar char="•"/>
            </a:pPr>
            <a:r>
              <a:rPr lang="en-GB" dirty="0" err="1">
                <a:latin typeface="Arial"/>
                <a:cs typeface="Arial"/>
              </a:rPr>
              <a:t>Balkoniem</a:t>
            </a:r>
            <a:r>
              <a:rPr lang="en-GB" dirty="0">
                <a:latin typeface="Arial"/>
                <a:cs typeface="Arial"/>
              </a:rPr>
              <a:t> </a:t>
            </a:r>
            <a:r>
              <a:rPr lang="en-GB" dirty="0" err="1">
                <a:latin typeface="Arial"/>
                <a:cs typeface="Arial"/>
              </a:rPr>
              <a:t>dažādu</a:t>
            </a:r>
            <a:r>
              <a:rPr lang="en-GB" dirty="0">
                <a:latin typeface="Arial"/>
                <a:cs typeface="Arial"/>
              </a:rPr>
              <a:t> </a:t>
            </a:r>
            <a:r>
              <a:rPr lang="en-GB" dirty="0" err="1">
                <a:latin typeface="Arial"/>
                <a:cs typeface="Arial"/>
              </a:rPr>
              <a:t>līmeņu</a:t>
            </a:r>
            <a:r>
              <a:rPr lang="en-GB" dirty="0">
                <a:latin typeface="Arial"/>
                <a:cs typeface="Arial"/>
              </a:rPr>
              <a:t> </a:t>
            </a:r>
            <a:r>
              <a:rPr lang="en-GB" dirty="0" err="1">
                <a:latin typeface="Arial"/>
                <a:cs typeface="Arial"/>
              </a:rPr>
              <a:t>bojājumi</a:t>
            </a:r>
            <a:r>
              <a:rPr lang="en-GB" dirty="0">
                <a:latin typeface="Arial"/>
                <a:cs typeface="Arial"/>
              </a:rPr>
              <a:t>.</a:t>
            </a:r>
            <a:endParaRPr lang="en-GB" dirty="0"/>
          </a:p>
          <a:p>
            <a:pPr marL="342900" indent="-342900" algn="just">
              <a:buChar char="•"/>
            </a:pPr>
            <a:r>
              <a:rPr lang="en-GB" dirty="0" err="1">
                <a:latin typeface="Arial"/>
                <a:cs typeface="Arial"/>
              </a:rPr>
              <a:t>Apsekotajām</a:t>
            </a:r>
            <a:r>
              <a:rPr lang="en-GB" dirty="0">
                <a:latin typeface="Arial"/>
                <a:cs typeface="Arial"/>
              </a:rPr>
              <a:t> </a:t>
            </a:r>
            <a:r>
              <a:rPr lang="en-GB" dirty="0" err="1">
                <a:latin typeface="Arial"/>
                <a:cs typeface="Arial"/>
              </a:rPr>
              <a:t>ēkām</a:t>
            </a:r>
            <a:r>
              <a:rPr lang="en-GB" dirty="0">
                <a:latin typeface="Arial"/>
                <a:cs typeface="Arial"/>
              </a:rPr>
              <a:t> nav </a:t>
            </a:r>
            <a:r>
              <a:rPr lang="en-GB" dirty="0" err="1">
                <a:latin typeface="Arial"/>
                <a:cs typeface="Arial"/>
              </a:rPr>
              <a:t>tādu</a:t>
            </a:r>
            <a:r>
              <a:rPr lang="en-GB" dirty="0">
                <a:latin typeface="Arial"/>
                <a:cs typeface="Arial"/>
              </a:rPr>
              <a:t> </a:t>
            </a:r>
            <a:r>
              <a:rPr lang="en-GB" dirty="0" err="1">
                <a:latin typeface="Arial"/>
                <a:cs typeface="Arial"/>
              </a:rPr>
              <a:t>balkonu</a:t>
            </a:r>
            <a:r>
              <a:rPr lang="en-GB" dirty="0">
                <a:latin typeface="Arial"/>
                <a:cs typeface="Arial"/>
              </a:rPr>
              <a:t>, </a:t>
            </a:r>
            <a:r>
              <a:rPr lang="en-GB" dirty="0" err="1">
                <a:latin typeface="Arial"/>
                <a:cs typeface="Arial"/>
              </a:rPr>
              <a:t>kam</a:t>
            </a:r>
            <a:r>
              <a:rPr lang="en-GB" dirty="0">
                <a:latin typeface="Arial"/>
                <a:cs typeface="Arial"/>
              </a:rPr>
              <a:t> nav </a:t>
            </a:r>
            <a:r>
              <a:rPr lang="en-GB" dirty="0" err="1">
                <a:latin typeface="Arial"/>
                <a:cs typeface="Arial"/>
              </a:rPr>
              <a:t>konstatēti</a:t>
            </a:r>
            <a:r>
              <a:rPr lang="en-GB" dirty="0">
                <a:latin typeface="Arial"/>
                <a:cs typeface="Arial"/>
              </a:rPr>
              <a:t> </a:t>
            </a:r>
            <a:r>
              <a:rPr lang="en-GB" dirty="0" err="1">
                <a:latin typeface="Arial"/>
                <a:cs typeface="Arial"/>
              </a:rPr>
              <a:t>bojājumi</a:t>
            </a:r>
            <a:r>
              <a:rPr lang="en-GB" dirty="0">
                <a:latin typeface="Arial"/>
                <a:cs typeface="Arial"/>
              </a:rPr>
              <a:t>, </a:t>
            </a:r>
            <a:r>
              <a:rPr lang="en-GB" dirty="0" err="1">
                <a:latin typeface="Arial"/>
                <a:cs typeface="Arial"/>
              </a:rPr>
              <a:t>vairumam</a:t>
            </a:r>
            <a:r>
              <a:rPr lang="en-GB" dirty="0">
                <a:latin typeface="Arial"/>
                <a:cs typeface="Arial"/>
              </a:rPr>
              <a:t> </a:t>
            </a:r>
            <a:r>
              <a:rPr lang="en-GB" dirty="0" err="1">
                <a:latin typeface="Arial"/>
                <a:cs typeface="Arial"/>
              </a:rPr>
              <a:t>balkonu</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iespējams</a:t>
            </a:r>
            <a:r>
              <a:rPr lang="en-GB" dirty="0">
                <a:latin typeface="Arial"/>
                <a:cs typeface="Arial"/>
              </a:rPr>
              <a:t> </a:t>
            </a:r>
            <a:r>
              <a:rPr lang="en-GB" dirty="0" err="1">
                <a:latin typeface="Arial"/>
                <a:cs typeface="Arial"/>
              </a:rPr>
              <a:t>veikt</a:t>
            </a:r>
            <a:r>
              <a:rPr lang="en-GB" dirty="0">
                <a:latin typeface="Arial"/>
                <a:cs typeface="Arial"/>
              </a:rPr>
              <a:t> </a:t>
            </a:r>
            <a:r>
              <a:rPr lang="en-GB" dirty="0" err="1">
                <a:latin typeface="Arial"/>
                <a:cs typeface="Arial"/>
              </a:rPr>
              <a:t>remontdarbus</a:t>
            </a:r>
            <a:r>
              <a:rPr lang="en-GB" dirty="0">
                <a:latin typeface="Arial"/>
                <a:cs typeface="Arial"/>
              </a:rPr>
              <a:t>, </a:t>
            </a:r>
            <a:r>
              <a:rPr lang="en-GB" dirty="0" err="1">
                <a:latin typeface="Arial"/>
                <a:cs typeface="Arial"/>
              </a:rPr>
              <a:t>lai</a:t>
            </a:r>
            <a:r>
              <a:rPr lang="en-GB" dirty="0">
                <a:latin typeface="Arial"/>
                <a:cs typeface="Arial"/>
              </a:rPr>
              <a:t> </a:t>
            </a:r>
            <a:r>
              <a:rPr lang="en-GB" dirty="0" err="1">
                <a:latin typeface="Arial"/>
                <a:cs typeface="Arial"/>
              </a:rPr>
              <a:t>turpinātu</a:t>
            </a:r>
            <a:r>
              <a:rPr lang="en-GB" dirty="0">
                <a:latin typeface="Arial"/>
                <a:cs typeface="Arial"/>
              </a:rPr>
              <a:t> to </a:t>
            </a:r>
            <a:r>
              <a:rPr lang="en-GB" dirty="0" err="1">
                <a:latin typeface="Arial"/>
                <a:cs typeface="Arial"/>
              </a:rPr>
              <a:t>drošu</a:t>
            </a:r>
            <a:r>
              <a:rPr lang="en-GB" dirty="0">
                <a:latin typeface="Arial"/>
                <a:cs typeface="Arial"/>
              </a:rPr>
              <a:t> </a:t>
            </a:r>
            <a:r>
              <a:rPr lang="en-GB" dirty="0" err="1">
                <a:latin typeface="Arial"/>
                <a:cs typeface="Arial"/>
              </a:rPr>
              <a:t>ekspluatāciju</a:t>
            </a:r>
            <a:r>
              <a:rPr lang="en-GB" dirty="0">
                <a:latin typeface="Arial"/>
                <a:cs typeface="Arial"/>
              </a:rPr>
              <a:t>, bet 21.6% no </a:t>
            </a:r>
            <a:r>
              <a:rPr lang="en-GB" dirty="0" err="1">
                <a:latin typeface="Arial"/>
                <a:cs typeface="Arial"/>
              </a:rPr>
              <a:t>apsekotajiem</a:t>
            </a:r>
            <a:r>
              <a:rPr lang="en-GB" dirty="0">
                <a:latin typeface="Arial"/>
                <a:cs typeface="Arial"/>
              </a:rPr>
              <a:t> </a:t>
            </a:r>
            <a:r>
              <a:rPr lang="en-GB" dirty="0" err="1">
                <a:latin typeface="Arial"/>
                <a:cs typeface="Arial"/>
              </a:rPr>
              <a:t>balkoniem</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tādi</a:t>
            </a:r>
            <a:r>
              <a:rPr lang="en-GB" dirty="0">
                <a:latin typeface="Arial"/>
                <a:cs typeface="Arial"/>
              </a:rPr>
              <a:t>, kuru </a:t>
            </a:r>
            <a:r>
              <a:rPr lang="en-GB" dirty="0" err="1">
                <a:latin typeface="Arial"/>
                <a:cs typeface="Arial"/>
              </a:rPr>
              <a:t>ekspluatāciju</a:t>
            </a:r>
            <a:r>
              <a:rPr lang="en-GB" dirty="0">
                <a:latin typeface="Arial"/>
                <a:cs typeface="Arial"/>
              </a:rPr>
              <a:t> </a:t>
            </a:r>
            <a:r>
              <a:rPr lang="en-GB" dirty="0" err="1">
                <a:latin typeface="Arial"/>
                <a:cs typeface="Arial"/>
              </a:rPr>
              <a:t>būtu</a:t>
            </a:r>
            <a:r>
              <a:rPr lang="en-GB" dirty="0">
                <a:latin typeface="Arial"/>
                <a:cs typeface="Arial"/>
              </a:rPr>
              <a:t> </a:t>
            </a:r>
            <a:r>
              <a:rPr lang="en-GB" dirty="0" err="1">
                <a:latin typeface="Arial"/>
                <a:cs typeface="Arial"/>
              </a:rPr>
              <a:t>jāpārtrauc</a:t>
            </a:r>
            <a:r>
              <a:rPr lang="en-GB" dirty="0">
                <a:latin typeface="Arial"/>
                <a:cs typeface="Arial"/>
              </a:rPr>
              <a:t> un </a:t>
            </a:r>
            <a:r>
              <a:rPr lang="en-GB" dirty="0" err="1">
                <a:latin typeface="Arial"/>
                <a:cs typeface="Arial"/>
              </a:rPr>
              <a:t>jādomā</a:t>
            </a:r>
            <a:r>
              <a:rPr lang="en-GB" dirty="0">
                <a:latin typeface="Arial"/>
                <a:cs typeface="Arial"/>
              </a:rPr>
              <a:t> par to </a:t>
            </a:r>
            <a:r>
              <a:rPr lang="en-GB" dirty="0" err="1">
                <a:latin typeface="Arial"/>
                <a:cs typeface="Arial"/>
              </a:rPr>
              <a:t>demontāžu</a:t>
            </a:r>
            <a:r>
              <a:rPr lang="en-GB" dirty="0">
                <a:latin typeface="Arial"/>
                <a:cs typeface="Arial"/>
              </a:rPr>
              <a:t> </a:t>
            </a:r>
            <a:r>
              <a:rPr lang="en-GB" dirty="0" err="1">
                <a:latin typeface="Arial"/>
                <a:cs typeface="Arial"/>
              </a:rPr>
              <a:t>vai</a:t>
            </a:r>
            <a:r>
              <a:rPr lang="en-GB" dirty="0">
                <a:latin typeface="Arial"/>
                <a:cs typeface="Arial"/>
              </a:rPr>
              <a:t> </a:t>
            </a:r>
            <a:r>
              <a:rPr lang="en-GB" dirty="0" err="1">
                <a:latin typeface="Arial"/>
                <a:cs typeface="Arial"/>
              </a:rPr>
              <a:t>pārbūvi</a:t>
            </a:r>
            <a:r>
              <a:rPr lang="en-GB" dirty="0">
                <a:latin typeface="Arial"/>
                <a:cs typeface="Arial"/>
              </a:rPr>
              <a:t>.</a:t>
            </a:r>
            <a:endParaRPr lang="en-GB"/>
          </a:p>
        </p:txBody>
      </p:sp>
    </p:spTree>
    <p:extLst>
      <p:ext uri="{BB962C8B-B14F-4D97-AF65-F5344CB8AC3E}">
        <p14:creationId xmlns:p14="http://schemas.microsoft.com/office/powerpoint/2010/main" val="4098459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77967-70EF-BF0A-2540-9E0548AA3D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220B26-DDA9-CB3A-9D86-8D57F1129EE2}"/>
              </a:ext>
            </a:extLst>
          </p:cNvPr>
          <p:cNvSpPr>
            <a:spLocks noGrp="1"/>
          </p:cNvSpPr>
          <p:nvPr>
            <p:ph type="body" sz="quarter" idx="10"/>
          </p:nvPr>
        </p:nvSpPr>
        <p:spPr/>
        <p:txBody>
          <a:bodyPr vert="horz" lIns="91440" tIns="45720" rIns="91440" bIns="45720" anchor="t"/>
          <a:lstStyle/>
          <a:p>
            <a:r>
              <a:rPr lang="en-GB" err="1">
                <a:latin typeface="Arial"/>
                <a:cs typeface="Arial"/>
              </a:rPr>
              <a:t>Balkoni</a:t>
            </a:r>
            <a:r>
              <a:rPr lang="en-GB">
                <a:latin typeface="Arial"/>
                <a:cs typeface="Arial"/>
              </a:rPr>
              <a:t> (316. </a:t>
            </a:r>
            <a:r>
              <a:rPr lang="en-GB" err="1">
                <a:latin typeface="Arial"/>
                <a:cs typeface="Arial"/>
              </a:rPr>
              <a:t>sērija</a:t>
            </a:r>
            <a:r>
              <a:rPr lang="en-GB">
                <a:latin typeface="Arial"/>
                <a:cs typeface="Arial"/>
              </a:rPr>
              <a:t>)</a:t>
            </a:r>
            <a:endParaRPr lang="en-GB" err="1"/>
          </a:p>
        </p:txBody>
      </p:sp>
      <p:sp>
        <p:nvSpPr>
          <p:cNvPr id="7" name="Text Placeholder 6">
            <a:extLst>
              <a:ext uri="{FF2B5EF4-FFF2-40B4-BE49-F238E27FC236}">
                <a16:creationId xmlns:a16="http://schemas.microsoft.com/office/drawing/2014/main" id="{19935BBC-8A2A-C19D-5486-BA5C4F2A4430}"/>
              </a:ext>
            </a:extLst>
          </p:cNvPr>
          <p:cNvSpPr>
            <a:spLocks noGrp="1"/>
          </p:cNvSpPr>
          <p:nvPr>
            <p:ph type="body" sz="quarter" idx="11"/>
          </p:nvPr>
        </p:nvSpPr>
        <p:spPr/>
        <p:txBody>
          <a:bodyPr/>
          <a:lstStyle/>
          <a:p>
            <a:endParaRPr lang="en-GB"/>
          </a:p>
        </p:txBody>
      </p:sp>
      <p:graphicFrame>
        <p:nvGraphicFramePr>
          <p:cNvPr id="9" name="Table 8">
            <a:extLst>
              <a:ext uri="{FF2B5EF4-FFF2-40B4-BE49-F238E27FC236}">
                <a16:creationId xmlns:a16="http://schemas.microsoft.com/office/drawing/2014/main" id="{13ECC3E8-7171-07B8-5168-6C7CED530CC0}"/>
              </a:ext>
            </a:extLst>
          </p:cNvPr>
          <p:cNvGraphicFramePr>
            <a:graphicFrameLocks noGrp="1"/>
          </p:cNvGraphicFramePr>
          <p:nvPr>
            <p:extLst>
              <p:ext uri="{D42A27DB-BD31-4B8C-83A1-F6EECF244321}">
                <p14:modId xmlns:p14="http://schemas.microsoft.com/office/powerpoint/2010/main" val="9630926"/>
              </p:ext>
            </p:extLst>
          </p:nvPr>
        </p:nvGraphicFramePr>
        <p:xfrm>
          <a:off x="1752957" y="823809"/>
          <a:ext cx="6566255" cy="4304228"/>
        </p:xfrm>
        <a:graphic>
          <a:graphicData uri="http://schemas.openxmlformats.org/drawingml/2006/table">
            <a:tbl>
              <a:tblPr firstRow="1" firstCol="1" bandRow="1">
                <a:tableStyleId>{5C22544A-7EE6-4342-B048-85BDC9FD1C3A}</a:tableStyleId>
              </a:tblPr>
              <a:tblGrid>
                <a:gridCol w="419701">
                  <a:extLst>
                    <a:ext uri="{9D8B030D-6E8A-4147-A177-3AD203B41FA5}">
                      <a16:colId xmlns:a16="http://schemas.microsoft.com/office/drawing/2014/main" val="2626001506"/>
                    </a:ext>
                  </a:extLst>
                </a:gridCol>
                <a:gridCol w="674788">
                  <a:extLst>
                    <a:ext uri="{9D8B030D-6E8A-4147-A177-3AD203B41FA5}">
                      <a16:colId xmlns:a16="http://schemas.microsoft.com/office/drawing/2014/main" val="439075114"/>
                    </a:ext>
                  </a:extLst>
                </a:gridCol>
                <a:gridCol w="1152990">
                  <a:extLst>
                    <a:ext uri="{9D8B030D-6E8A-4147-A177-3AD203B41FA5}">
                      <a16:colId xmlns:a16="http://schemas.microsoft.com/office/drawing/2014/main" val="2384215548"/>
                    </a:ext>
                  </a:extLst>
                </a:gridCol>
                <a:gridCol w="616968">
                  <a:extLst>
                    <a:ext uri="{9D8B030D-6E8A-4147-A177-3AD203B41FA5}">
                      <a16:colId xmlns:a16="http://schemas.microsoft.com/office/drawing/2014/main" val="1624336658"/>
                    </a:ext>
                  </a:extLst>
                </a:gridCol>
                <a:gridCol w="616968">
                  <a:extLst>
                    <a:ext uri="{9D8B030D-6E8A-4147-A177-3AD203B41FA5}">
                      <a16:colId xmlns:a16="http://schemas.microsoft.com/office/drawing/2014/main" val="3577133834"/>
                    </a:ext>
                  </a:extLst>
                </a:gridCol>
                <a:gridCol w="616968">
                  <a:extLst>
                    <a:ext uri="{9D8B030D-6E8A-4147-A177-3AD203B41FA5}">
                      <a16:colId xmlns:a16="http://schemas.microsoft.com/office/drawing/2014/main" val="2626464057"/>
                    </a:ext>
                  </a:extLst>
                </a:gridCol>
                <a:gridCol w="616968">
                  <a:extLst>
                    <a:ext uri="{9D8B030D-6E8A-4147-A177-3AD203B41FA5}">
                      <a16:colId xmlns:a16="http://schemas.microsoft.com/office/drawing/2014/main" val="4070999657"/>
                    </a:ext>
                  </a:extLst>
                </a:gridCol>
                <a:gridCol w="616968">
                  <a:extLst>
                    <a:ext uri="{9D8B030D-6E8A-4147-A177-3AD203B41FA5}">
                      <a16:colId xmlns:a16="http://schemas.microsoft.com/office/drawing/2014/main" val="3802938646"/>
                    </a:ext>
                  </a:extLst>
                </a:gridCol>
                <a:gridCol w="616968">
                  <a:extLst>
                    <a:ext uri="{9D8B030D-6E8A-4147-A177-3AD203B41FA5}">
                      <a16:colId xmlns:a16="http://schemas.microsoft.com/office/drawing/2014/main" val="4168985460"/>
                    </a:ext>
                  </a:extLst>
                </a:gridCol>
                <a:gridCol w="616968">
                  <a:extLst>
                    <a:ext uri="{9D8B030D-6E8A-4147-A177-3AD203B41FA5}">
                      <a16:colId xmlns:a16="http://schemas.microsoft.com/office/drawing/2014/main" val="254683713"/>
                    </a:ext>
                  </a:extLst>
                </a:gridCol>
              </a:tblGrid>
              <a:tr h="1636594">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Nr.p.k.</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Pilsēta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Adrese</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Nebija nodrošināta  piekļuve</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Nav bojājumu</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Pamatbojājumi</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Papildbojājumi</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Bojājumi</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Mehānisko stiprību un stabilitāti ietekmējoši bojājumi</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1755" marR="71755" algn="ctr">
                        <a:lnSpc>
                          <a:spcPct val="107000"/>
                        </a:lnSpc>
                        <a:spcAft>
                          <a:spcPts val="0"/>
                        </a:spcAft>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Balkonu skaits kopā</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6496407"/>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Rīga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Meldru iela 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2215618"/>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Jelgava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Uzvaras iela 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7000492"/>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Rīga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Kapseļu iela 4 D</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7750255"/>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Rīga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Brīvības gatve 357</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4802979"/>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Rīga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Ludzas iela 42 k 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9209348"/>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Rīga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Parādes iela 20A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8886444"/>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Ventspils</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Brīvības iela 21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757076"/>
                  </a:ext>
                </a:extLst>
              </a:tr>
              <a:tr h="327318">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Ventspils</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Lielais prospekts 32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6288183"/>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Jelgava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Uzvaras iela 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074009"/>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Jelgava</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Uzvaras iela 7</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860546"/>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Kopā, skaits:</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78</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171</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25406"/>
                  </a:ext>
                </a:extLst>
              </a:tr>
              <a:tr h="212756">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Kopā, %:</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16.5</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36.2</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24.4</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21.6</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pPr>
                      <a:r>
                        <a:rPr lang="lv-LV" sz="850" b="1"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lv-LV" sz="1000" kern="100">
                        <a:effectLst/>
                        <a:latin typeface="AvenirNext LT Pro Regular"/>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7189345"/>
                  </a:ext>
                </a:extLst>
              </a:tr>
            </a:tbl>
          </a:graphicData>
        </a:graphic>
      </p:graphicFrame>
    </p:spTree>
    <p:extLst>
      <p:ext uri="{BB962C8B-B14F-4D97-AF65-F5344CB8AC3E}">
        <p14:creationId xmlns:p14="http://schemas.microsoft.com/office/powerpoint/2010/main" val="2208892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15428-4435-2479-039A-BF03BB1B6E92}"/>
              </a:ext>
            </a:extLst>
          </p:cNvPr>
          <p:cNvSpPr>
            <a:spLocks noGrp="1"/>
          </p:cNvSpPr>
          <p:nvPr>
            <p:ph type="body" sz="quarter" idx="10"/>
          </p:nvPr>
        </p:nvSpPr>
        <p:spPr/>
        <p:txBody>
          <a:bodyPr vert="horz" lIns="91440" tIns="45720" rIns="91440" bIns="45720" anchor="t"/>
          <a:lstStyle/>
          <a:p>
            <a:r>
              <a:rPr lang="en-GB" err="1">
                <a:latin typeface="Arial"/>
                <a:cs typeface="Arial"/>
              </a:rPr>
              <a:t>Balkoni</a:t>
            </a:r>
            <a:r>
              <a:rPr lang="en-GB">
                <a:latin typeface="Arial"/>
                <a:cs typeface="Arial"/>
              </a:rPr>
              <a:t> (316. </a:t>
            </a:r>
            <a:r>
              <a:rPr lang="en-GB" err="1">
                <a:latin typeface="Arial"/>
                <a:cs typeface="Arial"/>
              </a:rPr>
              <a:t>sērija</a:t>
            </a:r>
            <a:r>
              <a:rPr lang="en-GB">
                <a:latin typeface="Arial"/>
                <a:cs typeface="Arial"/>
              </a:rPr>
              <a:t>)</a:t>
            </a:r>
          </a:p>
          <a:p>
            <a:endParaRPr lang="en-GB"/>
          </a:p>
        </p:txBody>
      </p:sp>
      <p:sp>
        <p:nvSpPr>
          <p:cNvPr id="3" name="Text Placeholder 2">
            <a:extLst>
              <a:ext uri="{FF2B5EF4-FFF2-40B4-BE49-F238E27FC236}">
                <a16:creationId xmlns:a16="http://schemas.microsoft.com/office/drawing/2014/main" id="{37372993-794B-A059-87C9-88CC7D279CE9}"/>
              </a:ext>
            </a:extLst>
          </p:cNvPr>
          <p:cNvSpPr>
            <a:spLocks noGrp="1"/>
          </p:cNvSpPr>
          <p:nvPr>
            <p:ph type="body" sz="quarter" idx="11"/>
          </p:nvPr>
        </p:nvSpPr>
        <p:spPr/>
        <p:txBody>
          <a:bodyPr/>
          <a:lstStyle/>
          <a:p>
            <a:endParaRPr lang="en-GB"/>
          </a:p>
        </p:txBody>
      </p:sp>
      <p:pic>
        <p:nvPicPr>
          <p:cNvPr id="4" name="Picture 3" descr="A red arrow pointing to a wall&#10;&#10;Description automatically generated">
            <a:extLst>
              <a:ext uri="{FF2B5EF4-FFF2-40B4-BE49-F238E27FC236}">
                <a16:creationId xmlns:a16="http://schemas.microsoft.com/office/drawing/2014/main" id="{9713D23D-CFE2-6F82-3EC0-21688C26F463}"/>
              </a:ext>
            </a:extLst>
          </p:cNvPr>
          <p:cNvPicPr>
            <a:picLocks noChangeAspect="1"/>
          </p:cNvPicPr>
          <p:nvPr/>
        </p:nvPicPr>
        <p:blipFill>
          <a:blip r:embed="rId2"/>
          <a:stretch>
            <a:fillRect/>
          </a:stretch>
        </p:blipFill>
        <p:spPr>
          <a:xfrm>
            <a:off x="658753" y="1539815"/>
            <a:ext cx="2262457" cy="2214832"/>
          </a:xfrm>
          <a:prstGeom prst="rect">
            <a:avLst/>
          </a:prstGeom>
        </p:spPr>
      </p:pic>
      <p:pic>
        <p:nvPicPr>
          <p:cNvPr id="5" name="Picture 4" descr="A close up of a crack in a metal roof&#10;&#10;Description automatically generated">
            <a:extLst>
              <a:ext uri="{FF2B5EF4-FFF2-40B4-BE49-F238E27FC236}">
                <a16:creationId xmlns:a16="http://schemas.microsoft.com/office/drawing/2014/main" id="{7CB4ADD9-C7B8-AA29-070C-1C47622035F0}"/>
              </a:ext>
            </a:extLst>
          </p:cNvPr>
          <p:cNvPicPr>
            <a:picLocks noChangeAspect="1"/>
          </p:cNvPicPr>
          <p:nvPr/>
        </p:nvPicPr>
        <p:blipFill>
          <a:blip r:embed="rId3"/>
          <a:stretch>
            <a:fillRect/>
          </a:stretch>
        </p:blipFill>
        <p:spPr>
          <a:xfrm>
            <a:off x="6132034" y="1536311"/>
            <a:ext cx="2314575" cy="2200275"/>
          </a:xfrm>
          <a:prstGeom prst="rect">
            <a:avLst/>
          </a:prstGeom>
        </p:spPr>
      </p:pic>
      <p:pic>
        <p:nvPicPr>
          <p:cNvPr id="6" name="Picture 5" descr="A yellow tape measure on a rusty metal surface&#10;&#10;Description automatically generated">
            <a:extLst>
              <a:ext uri="{FF2B5EF4-FFF2-40B4-BE49-F238E27FC236}">
                <a16:creationId xmlns:a16="http://schemas.microsoft.com/office/drawing/2014/main" id="{E06973A4-709D-5169-215C-C26C0DD4E625}"/>
              </a:ext>
            </a:extLst>
          </p:cNvPr>
          <p:cNvPicPr>
            <a:picLocks noChangeAspect="1"/>
          </p:cNvPicPr>
          <p:nvPr/>
        </p:nvPicPr>
        <p:blipFill>
          <a:blip r:embed="rId4"/>
          <a:stretch>
            <a:fillRect/>
          </a:stretch>
        </p:blipFill>
        <p:spPr>
          <a:xfrm>
            <a:off x="3432954" y="1545566"/>
            <a:ext cx="2116347" cy="2192547"/>
          </a:xfrm>
          <a:prstGeom prst="rect">
            <a:avLst/>
          </a:prstGeom>
        </p:spPr>
      </p:pic>
    </p:spTree>
    <p:extLst>
      <p:ext uri="{BB962C8B-B14F-4D97-AF65-F5344CB8AC3E}">
        <p14:creationId xmlns:p14="http://schemas.microsoft.com/office/powerpoint/2010/main" val="1321121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1DB1B-4627-FC71-3059-531DF8C15843}"/>
              </a:ext>
            </a:extLst>
          </p:cNvPr>
          <p:cNvSpPr>
            <a:spLocks noGrp="1"/>
          </p:cNvSpPr>
          <p:nvPr>
            <p:ph type="body" sz="quarter" idx="10"/>
          </p:nvPr>
        </p:nvSpPr>
        <p:spPr/>
        <p:txBody>
          <a:bodyPr vert="horz" lIns="91440" tIns="45720" rIns="91440" bIns="45720" anchor="t"/>
          <a:lstStyle/>
          <a:p>
            <a:r>
              <a:rPr lang="en-GB" err="1">
                <a:latin typeface="Arial"/>
                <a:cs typeface="Arial"/>
              </a:rPr>
              <a:t>Balkoni</a:t>
            </a:r>
            <a:r>
              <a:rPr lang="en-GB">
                <a:latin typeface="Arial"/>
                <a:cs typeface="Arial"/>
              </a:rPr>
              <a:t> (318. </a:t>
            </a:r>
            <a:r>
              <a:rPr lang="en-GB" err="1">
                <a:latin typeface="Arial"/>
                <a:cs typeface="Arial"/>
              </a:rPr>
              <a:t>sērija</a:t>
            </a:r>
            <a:r>
              <a:rPr lang="en-GB">
                <a:latin typeface="Arial"/>
                <a:cs typeface="Arial"/>
              </a:rPr>
              <a:t>)</a:t>
            </a:r>
            <a:endParaRPr lang="en-GB"/>
          </a:p>
        </p:txBody>
      </p:sp>
      <p:sp>
        <p:nvSpPr>
          <p:cNvPr id="3" name="Text Placeholder 2">
            <a:extLst>
              <a:ext uri="{FF2B5EF4-FFF2-40B4-BE49-F238E27FC236}">
                <a16:creationId xmlns:a16="http://schemas.microsoft.com/office/drawing/2014/main" id="{C5617B04-AA63-DF82-ECD5-B27E6D8905BB}"/>
              </a:ext>
            </a:extLst>
          </p:cNvPr>
          <p:cNvSpPr>
            <a:spLocks noGrp="1"/>
          </p:cNvSpPr>
          <p:nvPr>
            <p:ph type="body" sz="quarter" idx="11"/>
          </p:nvPr>
        </p:nvSpPr>
        <p:spPr>
          <a:xfrm>
            <a:off x="542925" y="693648"/>
            <a:ext cx="8220973" cy="4330700"/>
          </a:xfrm>
        </p:spPr>
        <p:txBody>
          <a:bodyPr vert="horz" lIns="91440" tIns="45720" rIns="91440" bIns="45720" anchor="t"/>
          <a:lstStyle/>
          <a:p>
            <a:pPr marL="342900" indent="-342900">
              <a:buChar char="•"/>
            </a:pPr>
            <a:r>
              <a:rPr lang="en-GB" dirty="0">
                <a:latin typeface="Arial"/>
                <a:cs typeface="Arial"/>
              </a:rPr>
              <a:t>318. </a:t>
            </a:r>
            <a:r>
              <a:rPr lang="en-GB" err="1">
                <a:latin typeface="Arial"/>
                <a:cs typeface="Arial"/>
              </a:rPr>
              <a:t>sērijas</a:t>
            </a:r>
            <a:r>
              <a:rPr lang="en-GB" dirty="0">
                <a:latin typeface="Arial"/>
                <a:cs typeface="Arial"/>
              </a:rPr>
              <a:t> </a:t>
            </a:r>
            <a:r>
              <a:rPr lang="en-GB" err="1">
                <a:latin typeface="Arial"/>
                <a:cs typeface="Arial"/>
              </a:rPr>
              <a:t>ēkām</a:t>
            </a:r>
            <a:r>
              <a:rPr lang="en-GB" dirty="0">
                <a:latin typeface="Arial"/>
                <a:cs typeface="Arial"/>
              </a:rPr>
              <a:t> </a:t>
            </a:r>
            <a:r>
              <a:rPr lang="en-GB" err="1">
                <a:latin typeface="Arial"/>
                <a:cs typeface="Arial"/>
              </a:rPr>
              <a:t>kopumā</a:t>
            </a:r>
            <a:r>
              <a:rPr lang="en-GB" dirty="0">
                <a:latin typeface="Arial"/>
                <a:cs typeface="Arial"/>
              </a:rPr>
              <a:t> </a:t>
            </a:r>
            <a:r>
              <a:rPr lang="en-GB" err="1">
                <a:latin typeface="Arial"/>
                <a:cs typeface="Arial"/>
              </a:rPr>
              <a:t>bija</a:t>
            </a:r>
            <a:r>
              <a:rPr lang="en-GB" dirty="0">
                <a:latin typeface="Arial"/>
                <a:cs typeface="Arial"/>
              </a:rPr>
              <a:t> 403 </a:t>
            </a:r>
            <a:r>
              <a:rPr lang="en-GB" err="1">
                <a:latin typeface="Arial"/>
                <a:cs typeface="Arial"/>
              </a:rPr>
              <a:t>balkoni</a:t>
            </a:r>
            <a:r>
              <a:rPr lang="en-GB" dirty="0">
                <a:latin typeface="Arial"/>
                <a:cs typeface="Arial"/>
              </a:rPr>
              <a:t>. </a:t>
            </a:r>
            <a:endParaRPr lang="en-US" dirty="0">
              <a:latin typeface="Arial"/>
              <a:cs typeface="Arial"/>
            </a:endParaRPr>
          </a:p>
          <a:p>
            <a:pPr marL="342900" indent="-342900" algn="just">
              <a:buChar char="•"/>
            </a:pPr>
            <a:r>
              <a:rPr lang="en-GB" err="1">
                <a:latin typeface="Arial"/>
                <a:cs typeface="Arial"/>
              </a:rPr>
              <a:t>Dažādu</a:t>
            </a:r>
            <a:r>
              <a:rPr lang="en-GB" dirty="0">
                <a:latin typeface="Arial"/>
                <a:cs typeface="Arial"/>
              </a:rPr>
              <a:t> </a:t>
            </a:r>
            <a:r>
              <a:rPr lang="en-GB" err="1">
                <a:latin typeface="Arial"/>
                <a:cs typeface="Arial"/>
              </a:rPr>
              <a:t>līmeņu</a:t>
            </a:r>
            <a:r>
              <a:rPr lang="en-GB" dirty="0">
                <a:latin typeface="Arial"/>
                <a:cs typeface="Arial"/>
              </a:rPr>
              <a:t> </a:t>
            </a:r>
            <a:r>
              <a:rPr lang="en-GB" err="1">
                <a:latin typeface="Arial"/>
                <a:cs typeface="Arial"/>
              </a:rPr>
              <a:t>bojājumi</a:t>
            </a:r>
            <a:r>
              <a:rPr lang="en-GB" dirty="0">
                <a:latin typeface="Arial"/>
                <a:cs typeface="Arial"/>
              </a:rPr>
              <a:t>. </a:t>
            </a:r>
            <a:endParaRPr lang="en-US" dirty="0" err="1">
              <a:latin typeface="Arial"/>
              <a:cs typeface="Arial"/>
            </a:endParaRPr>
          </a:p>
          <a:p>
            <a:pPr marL="342900" indent="-342900" algn="just">
              <a:buChar char="•"/>
            </a:pPr>
            <a:r>
              <a:rPr lang="en-GB" err="1">
                <a:latin typeface="Arial"/>
                <a:cs typeface="Arial"/>
              </a:rPr>
              <a:t>Apsekotajām</a:t>
            </a:r>
            <a:r>
              <a:rPr lang="en-GB" dirty="0">
                <a:latin typeface="Arial"/>
                <a:cs typeface="Arial"/>
              </a:rPr>
              <a:t> </a:t>
            </a:r>
            <a:r>
              <a:rPr lang="en-GB" err="1">
                <a:latin typeface="Arial"/>
                <a:cs typeface="Arial"/>
              </a:rPr>
              <a:t>ēkām</a:t>
            </a:r>
            <a:r>
              <a:rPr lang="en-GB" dirty="0">
                <a:latin typeface="Arial"/>
                <a:cs typeface="Arial"/>
              </a:rPr>
              <a:t> </a:t>
            </a:r>
            <a:r>
              <a:rPr lang="en-GB" err="1">
                <a:latin typeface="Arial"/>
                <a:cs typeface="Arial"/>
              </a:rPr>
              <a:t>kopumā</a:t>
            </a:r>
            <a:r>
              <a:rPr lang="en-GB" dirty="0">
                <a:latin typeface="Arial"/>
                <a:cs typeface="Arial"/>
              </a:rPr>
              <a:t> nav </a:t>
            </a:r>
            <a:r>
              <a:rPr lang="en-GB" err="1">
                <a:latin typeface="Arial"/>
                <a:cs typeface="Arial"/>
              </a:rPr>
              <a:t>tādu</a:t>
            </a:r>
            <a:r>
              <a:rPr lang="en-GB" dirty="0">
                <a:latin typeface="Arial"/>
                <a:cs typeface="Arial"/>
              </a:rPr>
              <a:t> </a:t>
            </a:r>
            <a:r>
              <a:rPr lang="en-GB" err="1">
                <a:latin typeface="Arial"/>
                <a:cs typeface="Arial"/>
              </a:rPr>
              <a:t>balkonu</a:t>
            </a:r>
            <a:r>
              <a:rPr lang="en-GB" dirty="0">
                <a:latin typeface="Arial"/>
                <a:cs typeface="Arial"/>
              </a:rPr>
              <a:t>, </a:t>
            </a:r>
            <a:r>
              <a:rPr lang="en-GB" err="1">
                <a:latin typeface="Arial"/>
                <a:cs typeface="Arial"/>
              </a:rPr>
              <a:t>kam</a:t>
            </a:r>
            <a:r>
              <a:rPr lang="en-GB" dirty="0">
                <a:latin typeface="Arial"/>
                <a:cs typeface="Arial"/>
              </a:rPr>
              <a:t> nav </a:t>
            </a:r>
            <a:r>
              <a:rPr lang="en-GB" err="1">
                <a:latin typeface="Arial"/>
                <a:cs typeface="Arial"/>
              </a:rPr>
              <a:t>konstatēti</a:t>
            </a:r>
            <a:r>
              <a:rPr lang="en-GB" dirty="0">
                <a:latin typeface="Arial"/>
                <a:cs typeface="Arial"/>
              </a:rPr>
              <a:t> </a:t>
            </a:r>
            <a:r>
              <a:rPr lang="en-GB" err="1">
                <a:latin typeface="Arial"/>
                <a:cs typeface="Arial"/>
              </a:rPr>
              <a:t>bojājumi</a:t>
            </a:r>
            <a:r>
              <a:rPr lang="en-GB" dirty="0">
                <a:latin typeface="Arial"/>
                <a:cs typeface="Arial"/>
              </a:rPr>
              <a:t>, </a:t>
            </a:r>
            <a:r>
              <a:rPr lang="en-GB" err="1">
                <a:latin typeface="Arial"/>
                <a:cs typeface="Arial"/>
              </a:rPr>
              <a:t>izņemot</a:t>
            </a:r>
            <a:r>
              <a:rPr lang="en-GB" dirty="0">
                <a:latin typeface="Arial"/>
                <a:cs typeface="Arial"/>
              </a:rPr>
              <a:t> </a:t>
            </a:r>
            <a:r>
              <a:rPr lang="en-GB" err="1">
                <a:latin typeface="Arial"/>
                <a:cs typeface="Arial"/>
              </a:rPr>
              <a:t>ēku</a:t>
            </a:r>
            <a:r>
              <a:rPr lang="en-GB" dirty="0">
                <a:latin typeface="Arial"/>
                <a:cs typeface="Arial"/>
              </a:rPr>
              <a:t> </a:t>
            </a:r>
            <a:r>
              <a:rPr lang="en-GB" err="1">
                <a:latin typeface="Arial"/>
                <a:cs typeface="Arial"/>
              </a:rPr>
              <a:t>Tomsona</a:t>
            </a:r>
            <a:r>
              <a:rPr lang="en-GB" dirty="0">
                <a:latin typeface="Arial"/>
                <a:cs typeface="Arial"/>
              </a:rPr>
              <a:t> </a:t>
            </a:r>
            <a:r>
              <a:rPr lang="en-GB" err="1">
                <a:latin typeface="Arial"/>
                <a:cs typeface="Arial"/>
              </a:rPr>
              <a:t>ielā</a:t>
            </a:r>
            <a:r>
              <a:rPr lang="en-GB" dirty="0">
                <a:latin typeface="Arial"/>
                <a:cs typeface="Arial"/>
              </a:rPr>
              <a:t> 32. </a:t>
            </a:r>
            <a:endParaRPr lang="en-US">
              <a:latin typeface="Arial"/>
              <a:cs typeface="Arial"/>
            </a:endParaRPr>
          </a:p>
          <a:p>
            <a:pPr marL="342900" indent="-342900" algn="just">
              <a:buChar char="•"/>
            </a:pPr>
            <a:r>
              <a:rPr lang="en-GB" dirty="0" err="1">
                <a:latin typeface="Arial"/>
                <a:cs typeface="Arial"/>
              </a:rPr>
              <a:t>Bojājumiem</a:t>
            </a:r>
            <a:r>
              <a:rPr lang="en-GB" dirty="0">
                <a:latin typeface="Arial"/>
                <a:cs typeface="Arial"/>
              </a:rPr>
              <a:t>, kas </a:t>
            </a:r>
            <a:r>
              <a:rPr lang="en-GB" dirty="0" err="1">
                <a:latin typeface="Arial"/>
                <a:cs typeface="Arial"/>
              </a:rPr>
              <a:t>klasificējami</a:t>
            </a:r>
            <a:r>
              <a:rPr lang="en-GB" dirty="0">
                <a:latin typeface="Arial"/>
                <a:cs typeface="Arial"/>
              </a:rPr>
              <a:t> </a:t>
            </a:r>
            <a:r>
              <a:rPr lang="en-GB" dirty="0" err="1">
                <a:latin typeface="Arial"/>
                <a:cs typeface="Arial"/>
              </a:rPr>
              <a:t>kā</a:t>
            </a:r>
            <a:r>
              <a:rPr lang="en-GB" dirty="0">
                <a:latin typeface="Arial"/>
                <a:cs typeface="Arial"/>
              </a:rPr>
              <a:t> </a:t>
            </a:r>
            <a:r>
              <a:rPr lang="en-GB" dirty="0" err="1">
                <a:latin typeface="Arial"/>
                <a:cs typeface="Arial"/>
              </a:rPr>
              <a:t>pamatbojājumi</a:t>
            </a:r>
            <a:r>
              <a:rPr lang="en-GB" dirty="0">
                <a:latin typeface="Arial"/>
                <a:cs typeface="Arial"/>
              </a:rPr>
              <a:t> un </a:t>
            </a:r>
            <a:r>
              <a:rPr lang="en-GB" dirty="0" err="1">
                <a:latin typeface="Arial"/>
                <a:cs typeface="Arial"/>
              </a:rPr>
              <a:t>papildbojājumi</a:t>
            </a:r>
            <a:r>
              <a:rPr lang="en-GB" dirty="0">
                <a:latin typeface="Arial"/>
                <a:cs typeface="Arial"/>
              </a:rPr>
              <a:t> (</a:t>
            </a:r>
            <a:r>
              <a:rPr lang="en-GB" dirty="0" err="1">
                <a:latin typeface="Arial"/>
                <a:cs typeface="Arial"/>
              </a:rPr>
              <a:t>kopumā</a:t>
            </a:r>
            <a:r>
              <a:rPr lang="en-GB" dirty="0">
                <a:latin typeface="Arial"/>
                <a:cs typeface="Arial"/>
              </a:rPr>
              <a:t> 69.2%), ko </a:t>
            </a:r>
            <a:r>
              <a:rPr lang="en-GB" dirty="0" err="1">
                <a:latin typeface="Arial"/>
                <a:cs typeface="Arial"/>
              </a:rPr>
              <a:t>savlaicīgi</a:t>
            </a:r>
            <a:r>
              <a:rPr lang="en-GB" dirty="0">
                <a:latin typeface="Arial"/>
                <a:cs typeface="Arial"/>
              </a:rPr>
              <a:t> </a:t>
            </a:r>
            <a:r>
              <a:rPr lang="en-GB" dirty="0" err="1">
                <a:latin typeface="Arial"/>
                <a:cs typeface="Arial"/>
              </a:rPr>
              <a:t>novēršot</a:t>
            </a:r>
            <a:r>
              <a:rPr lang="en-GB" dirty="0">
                <a:latin typeface="Arial"/>
                <a:cs typeface="Arial"/>
              </a:rPr>
              <a:t> </a:t>
            </a:r>
            <a:r>
              <a:rPr lang="en-GB" dirty="0" err="1">
                <a:latin typeface="Arial"/>
                <a:cs typeface="Arial"/>
              </a:rPr>
              <a:t>ir</a:t>
            </a:r>
            <a:r>
              <a:rPr lang="en-GB" dirty="0">
                <a:latin typeface="Arial"/>
                <a:cs typeface="Arial"/>
              </a:rPr>
              <a:t> </a:t>
            </a:r>
            <a:r>
              <a:rPr lang="en-GB" dirty="0" err="1">
                <a:latin typeface="Arial"/>
                <a:cs typeface="Arial"/>
              </a:rPr>
              <a:t>iespējams</a:t>
            </a:r>
            <a:r>
              <a:rPr lang="en-GB" dirty="0">
                <a:latin typeface="Arial"/>
                <a:cs typeface="Arial"/>
              </a:rPr>
              <a:t> </a:t>
            </a:r>
            <a:r>
              <a:rPr lang="en-GB" dirty="0" err="1">
                <a:latin typeface="Arial"/>
                <a:cs typeface="Arial"/>
              </a:rPr>
              <a:t>veiksmīgi</a:t>
            </a:r>
            <a:r>
              <a:rPr lang="en-GB" dirty="0">
                <a:latin typeface="Arial"/>
                <a:cs typeface="Arial"/>
              </a:rPr>
              <a:t> </a:t>
            </a:r>
            <a:r>
              <a:rPr lang="en-GB" dirty="0" err="1">
                <a:latin typeface="Arial"/>
                <a:cs typeface="Arial"/>
              </a:rPr>
              <a:t>turpināt</a:t>
            </a:r>
            <a:r>
              <a:rPr lang="en-GB" dirty="0">
                <a:latin typeface="Arial"/>
                <a:cs typeface="Arial"/>
              </a:rPr>
              <a:t> </a:t>
            </a:r>
            <a:r>
              <a:rPr lang="en-GB" dirty="0" err="1">
                <a:latin typeface="Arial"/>
                <a:cs typeface="Arial"/>
              </a:rPr>
              <a:t>balkonu</a:t>
            </a:r>
            <a:r>
              <a:rPr lang="en-GB" dirty="0">
                <a:latin typeface="Arial"/>
                <a:cs typeface="Arial"/>
              </a:rPr>
              <a:t> </a:t>
            </a:r>
            <a:r>
              <a:rPr lang="en-GB" dirty="0" err="1">
                <a:latin typeface="Arial"/>
                <a:cs typeface="Arial"/>
              </a:rPr>
              <a:t>ekspluatāciju</a:t>
            </a:r>
            <a:r>
              <a:rPr lang="en-GB" dirty="0">
                <a:latin typeface="Arial"/>
                <a:cs typeface="Arial"/>
              </a:rPr>
              <a:t>. </a:t>
            </a:r>
            <a:endParaRPr lang="en-US" dirty="0">
              <a:latin typeface="Arial"/>
              <a:cs typeface="Arial"/>
            </a:endParaRPr>
          </a:p>
          <a:p>
            <a:pPr marL="342900" indent="-342900" algn="just">
              <a:buChar char="•"/>
            </a:pPr>
            <a:r>
              <a:rPr lang="en-GB" dirty="0">
                <a:latin typeface="Arial"/>
                <a:cs typeface="Arial"/>
              </a:rPr>
              <a:t>1.2% no </a:t>
            </a:r>
            <a:r>
              <a:rPr lang="en-GB" err="1">
                <a:latin typeface="Arial"/>
                <a:cs typeface="Arial"/>
              </a:rPr>
              <a:t>apsekotajiem</a:t>
            </a:r>
            <a:r>
              <a:rPr lang="en-GB" dirty="0">
                <a:latin typeface="Arial"/>
                <a:cs typeface="Arial"/>
              </a:rPr>
              <a:t> </a:t>
            </a:r>
            <a:r>
              <a:rPr lang="en-GB" err="1">
                <a:latin typeface="Arial"/>
                <a:cs typeface="Arial"/>
              </a:rPr>
              <a:t>balkoniem</a:t>
            </a:r>
            <a:r>
              <a:rPr lang="en-GB" dirty="0">
                <a:latin typeface="Arial"/>
                <a:cs typeface="Arial"/>
              </a:rPr>
              <a:t> </a:t>
            </a:r>
            <a:r>
              <a:rPr lang="en-GB" err="1">
                <a:latin typeface="Arial"/>
                <a:cs typeface="Arial"/>
              </a:rPr>
              <a:t>ir</a:t>
            </a:r>
            <a:r>
              <a:rPr lang="en-GB" dirty="0">
                <a:latin typeface="Arial"/>
                <a:cs typeface="Arial"/>
              </a:rPr>
              <a:t> </a:t>
            </a:r>
            <a:r>
              <a:rPr lang="en-GB" err="1">
                <a:latin typeface="Arial"/>
                <a:cs typeface="Arial"/>
              </a:rPr>
              <a:t>tādi</a:t>
            </a:r>
            <a:r>
              <a:rPr lang="en-GB" dirty="0">
                <a:latin typeface="Arial"/>
                <a:cs typeface="Arial"/>
              </a:rPr>
              <a:t>, kuru </a:t>
            </a:r>
            <a:r>
              <a:rPr lang="en-GB" err="1">
                <a:latin typeface="Arial"/>
                <a:cs typeface="Arial"/>
              </a:rPr>
              <a:t>ekspluatāciju</a:t>
            </a:r>
            <a:r>
              <a:rPr lang="en-GB" dirty="0">
                <a:latin typeface="Arial"/>
                <a:cs typeface="Arial"/>
              </a:rPr>
              <a:t> </a:t>
            </a:r>
            <a:r>
              <a:rPr lang="en-GB" err="1">
                <a:latin typeface="Arial"/>
                <a:cs typeface="Arial"/>
              </a:rPr>
              <a:t>būtu</a:t>
            </a:r>
            <a:r>
              <a:rPr lang="en-GB" dirty="0">
                <a:latin typeface="Arial"/>
                <a:cs typeface="Arial"/>
              </a:rPr>
              <a:t> </a:t>
            </a:r>
            <a:r>
              <a:rPr lang="en-GB" err="1">
                <a:latin typeface="Arial"/>
                <a:cs typeface="Arial"/>
              </a:rPr>
              <a:t>jāpārtrauc</a:t>
            </a:r>
            <a:r>
              <a:rPr lang="en-GB" dirty="0">
                <a:latin typeface="Arial"/>
                <a:cs typeface="Arial"/>
              </a:rPr>
              <a:t> un </a:t>
            </a:r>
            <a:r>
              <a:rPr lang="en-GB" err="1">
                <a:latin typeface="Arial"/>
                <a:cs typeface="Arial"/>
              </a:rPr>
              <a:t>jādomā</a:t>
            </a:r>
            <a:r>
              <a:rPr lang="en-GB" dirty="0">
                <a:latin typeface="Arial"/>
                <a:cs typeface="Arial"/>
              </a:rPr>
              <a:t> par to </a:t>
            </a:r>
            <a:r>
              <a:rPr lang="en-GB" err="1">
                <a:latin typeface="Arial"/>
                <a:cs typeface="Arial"/>
              </a:rPr>
              <a:t>demontāžu</a:t>
            </a:r>
            <a:r>
              <a:rPr lang="en-GB" dirty="0">
                <a:latin typeface="Arial"/>
                <a:cs typeface="Arial"/>
              </a:rPr>
              <a:t> </a:t>
            </a:r>
            <a:r>
              <a:rPr lang="en-GB" err="1">
                <a:latin typeface="Arial"/>
                <a:cs typeface="Arial"/>
              </a:rPr>
              <a:t>vai</a:t>
            </a:r>
            <a:r>
              <a:rPr lang="en-GB" dirty="0">
                <a:latin typeface="Arial"/>
                <a:cs typeface="Arial"/>
              </a:rPr>
              <a:t> </a:t>
            </a:r>
            <a:r>
              <a:rPr lang="en-GB" err="1">
                <a:latin typeface="Arial"/>
                <a:cs typeface="Arial"/>
              </a:rPr>
              <a:t>pārbūvi</a:t>
            </a:r>
            <a:r>
              <a:rPr lang="en-GB"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48039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18E23-B83D-413E-9567-B52BB4A5C2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95DC70-202B-FDB6-FDE3-DD973E9D83C4}"/>
              </a:ext>
            </a:extLst>
          </p:cNvPr>
          <p:cNvSpPr>
            <a:spLocks noGrp="1"/>
          </p:cNvSpPr>
          <p:nvPr>
            <p:ph type="body" sz="quarter" idx="10"/>
          </p:nvPr>
        </p:nvSpPr>
        <p:spPr/>
        <p:txBody>
          <a:bodyPr vert="horz" lIns="91440" tIns="45720" rIns="91440" bIns="45720" anchor="t"/>
          <a:lstStyle/>
          <a:p>
            <a:r>
              <a:rPr lang="en-GB" err="1">
                <a:latin typeface="Arial"/>
                <a:cs typeface="Arial"/>
              </a:rPr>
              <a:t>Balkoni</a:t>
            </a:r>
            <a:r>
              <a:rPr lang="en-GB">
                <a:latin typeface="Arial"/>
                <a:cs typeface="Arial"/>
              </a:rPr>
              <a:t> (318. </a:t>
            </a:r>
            <a:r>
              <a:rPr lang="en-GB" err="1">
                <a:latin typeface="Arial"/>
                <a:cs typeface="Arial"/>
              </a:rPr>
              <a:t>sērija</a:t>
            </a:r>
            <a:r>
              <a:rPr lang="en-GB">
                <a:latin typeface="Arial"/>
                <a:cs typeface="Arial"/>
              </a:rPr>
              <a:t>)</a:t>
            </a:r>
            <a:endParaRPr lang="en-GB" err="1"/>
          </a:p>
        </p:txBody>
      </p:sp>
      <p:sp>
        <p:nvSpPr>
          <p:cNvPr id="7" name="Text Placeholder 6">
            <a:extLst>
              <a:ext uri="{FF2B5EF4-FFF2-40B4-BE49-F238E27FC236}">
                <a16:creationId xmlns:a16="http://schemas.microsoft.com/office/drawing/2014/main" id="{E7B73FED-4B2D-353E-19CD-F087C561A5BB}"/>
              </a:ext>
            </a:extLst>
          </p:cNvPr>
          <p:cNvSpPr>
            <a:spLocks noGrp="1"/>
          </p:cNvSpPr>
          <p:nvPr>
            <p:ph type="body" sz="quarter" idx="11"/>
          </p:nvPr>
        </p:nvSpPr>
        <p:spPr/>
        <p:txBody>
          <a:bodyPr/>
          <a:lstStyle/>
          <a:p>
            <a:endParaRPr lang="en-GB"/>
          </a:p>
        </p:txBody>
      </p:sp>
      <p:graphicFrame>
        <p:nvGraphicFramePr>
          <p:cNvPr id="4" name="Table 3">
            <a:extLst>
              <a:ext uri="{FF2B5EF4-FFF2-40B4-BE49-F238E27FC236}">
                <a16:creationId xmlns:a16="http://schemas.microsoft.com/office/drawing/2014/main" id="{22EC5E24-8674-D93D-F875-895D35BF278E}"/>
              </a:ext>
            </a:extLst>
          </p:cNvPr>
          <p:cNvGraphicFramePr>
            <a:graphicFrameLocks noGrp="1"/>
          </p:cNvGraphicFramePr>
          <p:nvPr>
            <p:extLst>
              <p:ext uri="{D42A27DB-BD31-4B8C-83A1-F6EECF244321}">
                <p14:modId xmlns:p14="http://schemas.microsoft.com/office/powerpoint/2010/main" val="1275011991"/>
              </p:ext>
            </p:extLst>
          </p:nvPr>
        </p:nvGraphicFramePr>
        <p:xfrm>
          <a:off x="1645130" y="848042"/>
          <a:ext cx="7012447" cy="3982821"/>
        </p:xfrm>
        <a:graphic>
          <a:graphicData uri="http://schemas.openxmlformats.org/drawingml/2006/table">
            <a:tbl>
              <a:tblPr firstRow="1" firstCol="1" bandRow="1">
                <a:tableStyleId>{5C22544A-7EE6-4342-B048-85BDC9FD1C3A}</a:tableStyleId>
              </a:tblPr>
              <a:tblGrid>
                <a:gridCol w="444819">
                  <a:extLst>
                    <a:ext uri="{9D8B030D-6E8A-4147-A177-3AD203B41FA5}">
                      <a16:colId xmlns:a16="http://schemas.microsoft.com/office/drawing/2014/main" val="3366170270"/>
                    </a:ext>
                  </a:extLst>
                </a:gridCol>
                <a:gridCol w="721014">
                  <a:extLst>
                    <a:ext uri="{9D8B030D-6E8A-4147-A177-3AD203B41FA5}">
                      <a16:colId xmlns:a16="http://schemas.microsoft.com/office/drawing/2014/main" val="64035533"/>
                    </a:ext>
                  </a:extLst>
                </a:gridCol>
                <a:gridCol w="1231976">
                  <a:extLst>
                    <a:ext uri="{9D8B030D-6E8A-4147-A177-3AD203B41FA5}">
                      <a16:colId xmlns:a16="http://schemas.microsoft.com/office/drawing/2014/main" val="2960206430"/>
                    </a:ext>
                  </a:extLst>
                </a:gridCol>
                <a:gridCol w="659234">
                  <a:extLst>
                    <a:ext uri="{9D8B030D-6E8A-4147-A177-3AD203B41FA5}">
                      <a16:colId xmlns:a16="http://schemas.microsoft.com/office/drawing/2014/main" val="3191767625"/>
                    </a:ext>
                  </a:extLst>
                </a:gridCol>
                <a:gridCol w="659234">
                  <a:extLst>
                    <a:ext uri="{9D8B030D-6E8A-4147-A177-3AD203B41FA5}">
                      <a16:colId xmlns:a16="http://schemas.microsoft.com/office/drawing/2014/main" val="3877439478"/>
                    </a:ext>
                  </a:extLst>
                </a:gridCol>
                <a:gridCol w="659234">
                  <a:extLst>
                    <a:ext uri="{9D8B030D-6E8A-4147-A177-3AD203B41FA5}">
                      <a16:colId xmlns:a16="http://schemas.microsoft.com/office/drawing/2014/main" val="888362517"/>
                    </a:ext>
                  </a:extLst>
                </a:gridCol>
                <a:gridCol w="659234">
                  <a:extLst>
                    <a:ext uri="{9D8B030D-6E8A-4147-A177-3AD203B41FA5}">
                      <a16:colId xmlns:a16="http://schemas.microsoft.com/office/drawing/2014/main" val="2129287646"/>
                    </a:ext>
                  </a:extLst>
                </a:gridCol>
                <a:gridCol w="659234">
                  <a:extLst>
                    <a:ext uri="{9D8B030D-6E8A-4147-A177-3AD203B41FA5}">
                      <a16:colId xmlns:a16="http://schemas.microsoft.com/office/drawing/2014/main" val="2228135508"/>
                    </a:ext>
                  </a:extLst>
                </a:gridCol>
                <a:gridCol w="659234">
                  <a:extLst>
                    <a:ext uri="{9D8B030D-6E8A-4147-A177-3AD203B41FA5}">
                      <a16:colId xmlns:a16="http://schemas.microsoft.com/office/drawing/2014/main" val="3990191709"/>
                    </a:ext>
                  </a:extLst>
                </a:gridCol>
                <a:gridCol w="659234">
                  <a:extLst>
                    <a:ext uri="{9D8B030D-6E8A-4147-A177-3AD203B41FA5}">
                      <a16:colId xmlns:a16="http://schemas.microsoft.com/office/drawing/2014/main" val="3558726341"/>
                    </a:ext>
                  </a:extLst>
                </a:gridCol>
              </a:tblGrid>
              <a:tr h="1365542">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Nr.p.k.</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Pilsēta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Adrese</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Nebija nodrošināta  piekļuve</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Nav bojājumu</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Pamatbojājumi</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Papildbojājumi</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Bojājumi</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Mehānisko stiprību un stabilitāti ietekmējoši bojājumi</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Balkonu skaits kopā</a:t>
                      </a:r>
                      <a:endParaRPr lang="lv-LV">
                        <a:effectLst/>
                      </a:endParaRPr>
                    </a:p>
                  </a:txBody>
                  <a:tcPr marL="17780" marR="177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9828128"/>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Jelgava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Zirgu iela 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0620751"/>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Jelgava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Pasta iela 18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26</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50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5467723"/>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Rēzekne</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Rūpnīcas iela 7</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7</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09419"/>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Rēzekne</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Metālistu iela 6</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36</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7240861"/>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Tomsona iela 32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424485"/>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6</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Atlantijas iela 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7377236"/>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7</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Emmas iela 3 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27</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70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2791186"/>
                  </a:ext>
                </a:extLst>
              </a:tr>
              <a:tr h="292616">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Viestura prospekts 71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52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2057609"/>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Vidzemes aleja 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7</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28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5017573"/>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Rīga</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Auduma iela 31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14</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13</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36</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8471260"/>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 </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 </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Kopā, skaits:</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65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45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181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98</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5</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403</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6594205"/>
                  </a:ext>
                </a:extLst>
              </a:tr>
              <a:tr h="211333">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 </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kern="0">
                          <a:solidFill>
                            <a:srgbClr val="000000"/>
                          </a:solidFill>
                          <a:effectLst/>
                          <a:latin typeface="Arial" panose="020B0604020202020204" pitchFamily="34" charset="0"/>
                          <a:ea typeface="Times New Roman" panose="02020603050405020304" pitchFamily="18" charset="0"/>
                        </a:rPr>
                        <a:t> </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Kopā, %:</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16.1</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11.2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CC33"/>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44.9</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24.3</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2.2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1.2</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r>
                        <a:rPr lang="lv-LV" sz="850" b="1" kern="0">
                          <a:solidFill>
                            <a:srgbClr val="000000"/>
                          </a:solidFill>
                          <a:effectLst/>
                          <a:latin typeface="Arial" panose="020B0604020202020204" pitchFamily="34" charset="0"/>
                          <a:ea typeface="Times New Roman" panose="02020603050405020304" pitchFamily="18" charset="0"/>
                        </a:rPr>
                        <a:t>100</a:t>
                      </a:r>
                      <a:endParaRPr lang="lv-LV">
                        <a:effectLst/>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3313337"/>
                  </a:ext>
                </a:extLst>
              </a:tr>
            </a:tbl>
          </a:graphicData>
        </a:graphic>
      </p:graphicFrame>
    </p:spTree>
    <p:extLst>
      <p:ext uri="{BB962C8B-B14F-4D97-AF65-F5344CB8AC3E}">
        <p14:creationId xmlns:p14="http://schemas.microsoft.com/office/powerpoint/2010/main" val="2739918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9E4D1E-B298-916E-123E-5064758C3EEA}"/>
              </a:ext>
            </a:extLst>
          </p:cNvPr>
          <p:cNvSpPr>
            <a:spLocks noGrp="1"/>
          </p:cNvSpPr>
          <p:nvPr>
            <p:ph type="body" sz="quarter" idx="10"/>
          </p:nvPr>
        </p:nvSpPr>
        <p:spPr/>
        <p:txBody>
          <a:bodyPr vert="horz" lIns="91440" tIns="45720" rIns="91440" bIns="45720" anchor="t"/>
          <a:lstStyle/>
          <a:p>
            <a:r>
              <a:rPr lang="en-GB" err="1">
                <a:latin typeface="Arial"/>
                <a:cs typeface="Arial"/>
              </a:rPr>
              <a:t>Balkoni</a:t>
            </a:r>
            <a:r>
              <a:rPr lang="en-GB">
                <a:latin typeface="Arial"/>
                <a:cs typeface="Arial"/>
              </a:rPr>
              <a:t> (318. </a:t>
            </a:r>
            <a:r>
              <a:rPr lang="en-GB" err="1">
                <a:latin typeface="Arial"/>
                <a:cs typeface="Arial"/>
              </a:rPr>
              <a:t>sērija</a:t>
            </a:r>
            <a:r>
              <a:rPr lang="en-GB">
                <a:latin typeface="Arial"/>
                <a:cs typeface="Arial"/>
              </a:rPr>
              <a:t>)</a:t>
            </a:r>
            <a:endParaRPr lang="en-GB"/>
          </a:p>
        </p:txBody>
      </p:sp>
      <p:sp>
        <p:nvSpPr>
          <p:cNvPr id="3" name="Text Placeholder 2">
            <a:extLst>
              <a:ext uri="{FF2B5EF4-FFF2-40B4-BE49-F238E27FC236}">
                <a16:creationId xmlns:a16="http://schemas.microsoft.com/office/drawing/2014/main" id="{32BF81E2-17E9-99C7-A632-1D56AF54232A}"/>
              </a:ext>
            </a:extLst>
          </p:cNvPr>
          <p:cNvSpPr>
            <a:spLocks noGrp="1"/>
          </p:cNvSpPr>
          <p:nvPr>
            <p:ph type="body" sz="quarter" idx="11"/>
          </p:nvPr>
        </p:nvSpPr>
        <p:spPr/>
        <p:txBody>
          <a:bodyPr/>
          <a:lstStyle/>
          <a:p>
            <a:endParaRPr lang="en-GB"/>
          </a:p>
        </p:txBody>
      </p:sp>
      <p:pic>
        <p:nvPicPr>
          <p:cNvPr id="4" name="Picture 3" descr="A roof overhang on a concrete wall&#10;&#10;Description automatically generated">
            <a:extLst>
              <a:ext uri="{FF2B5EF4-FFF2-40B4-BE49-F238E27FC236}">
                <a16:creationId xmlns:a16="http://schemas.microsoft.com/office/drawing/2014/main" id="{7E439DF1-B0E4-16A8-8468-55FB5B1936E1}"/>
              </a:ext>
            </a:extLst>
          </p:cNvPr>
          <p:cNvPicPr>
            <a:picLocks noChangeAspect="1"/>
          </p:cNvPicPr>
          <p:nvPr/>
        </p:nvPicPr>
        <p:blipFill>
          <a:blip r:embed="rId2"/>
          <a:stretch>
            <a:fillRect/>
          </a:stretch>
        </p:blipFill>
        <p:spPr>
          <a:xfrm>
            <a:off x="756070" y="1286055"/>
            <a:ext cx="3631362" cy="2679221"/>
          </a:xfrm>
          <a:prstGeom prst="rect">
            <a:avLst/>
          </a:prstGeom>
        </p:spPr>
      </p:pic>
      <p:pic>
        <p:nvPicPr>
          <p:cNvPr id="6" name="Picture 5">
            <a:extLst>
              <a:ext uri="{FF2B5EF4-FFF2-40B4-BE49-F238E27FC236}">
                <a16:creationId xmlns:a16="http://schemas.microsoft.com/office/drawing/2014/main" id="{3F0874AA-D7E1-50A5-D537-36CE9A10928E}"/>
              </a:ext>
            </a:extLst>
          </p:cNvPr>
          <p:cNvPicPr>
            <a:picLocks noChangeAspect="1"/>
          </p:cNvPicPr>
          <p:nvPr/>
        </p:nvPicPr>
        <p:blipFill>
          <a:blip r:embed="rId3"/>
          <a:stretch>
            <a:fillRect/>
          </a:stretch>
        </p:blipFill>
        <p:spPr>
          <a:xfrm>
            <a:off x="4562475" y="1287313"/>
            <a:ext cx="3620579" cy="2676705"/>
          </a:xfrm>
          <a:prstGeom prst="rect">
            <a:avLst/>
          </a:prstGeom>
        </p:spPr>
      </p:pic>
    </p:spTree>
    <p:extLst>
      <p:ext uri="{BB962C8B-B14F-4D97-AF65-F5344CB8AC3E}">
        <p14:creationId xmlns:p14="http://schemas.microsoft.com/office/powerpoint/2010/main" val="960169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roof tops&#10;&#10;Description automatically generated">
            <a:extLst>
              <a:ext uri="{FF2B5EF4-FFF2-40B4-BE49-F238E27FC236}">
                <a16:creationId xmlns:a16="http://schemas.microsoft.com/office/drawing/2014/main" id="{91793291-140D-42CF-0BD3-48163F9B14ED}"/>
              </a:ext>
            </a:extLst>
          </p:cNvPr>
          <p:cNvPicPr>
            <a:picLocks noChangeAspect="1"/>
          </p:cNvPicPr>
          <p:nvPr/>
        </p:nvPicPr>
        <p:blipFill>
          <a:blip r:embed="rId2"/>
          <a:stretch>
            <a:fillRect/>
          </a:stretch>
        </p:blipFill>
        <p:spPr>
          <a:xfrm>
            <a:off x="4891986" y="2444599"/>
            <a:ext cx="3511491" cy="2583432"/>
          </a:xfrm>
          <a:prstGeom prst="rect">
            <a:avLst/>
          </a:prstGeom>
        </p:spPr>
      </p:pic>
      <p:sp>
        <p:nvSpPr>
          <p:cNvPr id="2" name="Text Placeholder 1">
            <a:extLst>
              <a:ext uri="{FF2B5EF4-FFF2-40B4-BE49-F238E27FC236}">
                <a16:creationId xmlns:a16="http://schemas.microsoft.com/office/drawing/2014/main" id="{B7F5BDF2-EBDD-D3B7-6B35-B10F65CD3D3D}"/>
              </a:ext>
            </a:extLst>
          </p:cNvPr>
          <p:cNvSpPr>
            <a:spLocks noGrp="1"/>
          </p:cNvSpPr>
          <p:nvPr>
            <p:ph type="body" sz="quarter" idx="10"/>
          </p:nvPr>
        </p:nvSpPr>
        <p:spPr>
          <a:xfrm>
            <a:off x="542924" y="252413"/>
            <a:ext cx="7149619" cy="282425"/>
          </a:xfrm>
        </p:spPr>
        <p:txBody>
          <a:bodyPr vert="horz" lIns="91440" tIns="45720" rIns="91440" bIns="45720" anchor="t"/>
          <a:lstStyle/>
          <a:p>
            <a:r>
              <a:rPr lang="en-GB" err="1">
                <a:latin typeface="Arial"/>
                <a:cs typeface="Arial"/>
              </a:rPr>
              <a:t>Balkoni</a:t>
            </a:r>
            <a:r>
              <a:rPr lang="en-GB">
                <a:latin typeface="Arial"/>
                <a:cs typeface="Arial"/>
              </a:rPr>
              <a:t>: </a:t>
            </a:r>
            <a:r>
              <a:rPr lang="en-GB" err="1">
                <a:latin typeface="Arial"/>
                <a:cs typeface="Arial"/>
              </a:rPr>
              <a:t>margu</a:t>
            </a:r>
            <a:r>
              <a:rPr lang="en-GB">
                <a:latin typeface="Arial"/>
                <a:cs typeface="Arial"/>
              </a:rPr>
              <a:t> </a:t>
            </a:r>
            <a:r>
              <a:rPr lang="en-GB" err="1">
                <a:latin typeface="Arial"/>
                <a:cs typeface="Arial"/>
              </a:rPr>
              <a:t>apdares</a:t>
            </a:r>
            <a:r>
              <a:rPr lang="en-GB">
                <a:latin typeface="Arial"/>
                <a:cs typeface="Arial"/>
              </a:rPr>
              <a:t> </a:t>
            </a:r>
            <a:r>
              <a:rPr lang="en-GB" err="1">
                <a:latin typeface="Arial"/>
                <a:cs typeface="Arial"/>
              </a:rPr>
              <a:t>problēmas</a:t>
            </a:r>
            <a:endParaRPr lang="en-GB" err="1"/>
          </a:p>
        </p:txBody>
      </p:sp>
      <p:sp>
        <p:nvSpPr>
          <p:cNvPr id="3" name="Text Placeholder 2">
            <a:extLst>
              <a:ext uri="{FF2B5EF4-FFF2-40B4-BE49-F238E27FC236}">
                <a16:creationId xmlns:a16="http://schemas.microsoft.com/office/drawing/2014/main" id="{D3AA51CB-CD17-DA93-41B8-D2F126BEE677}"/>
              </a:ext>
            </a:extLst>
          </p:cNvPr>
          <p:cNvSpPr>
            <a:spLocks noGrp="1"/>
          </p:cNvSpPr>
          <p:nvPr>
            <p:ph type="body" sz="quarter" idx="11"/>
          </p:nvPr>
        </p:nvSpPr>
        <p:spPr/>
        <p:txBody>
          <a:bodyPr vert="horz" lIns="91440" tIns="45720" rIns="91440" bIns="45720" anchor="t"/>
          <a:lstStyle/>
          <a:p>
            <a:pPr marL="342900" indent="-342900" algn="just">
              <a:buChar char="•"/>
            </a:pPr>
            <a:r>
              <a:rPr lang="en-GB" err="1">
                <a:latin typeface="Arial"/>
                <a:cs typeface="Arial"/>
              </a:rPr>
              <a:t>Ekspluatācijas</a:t>
            </a:r>
            <a:r>
              <a:rPr lang="en-GB" dirty="0">
                <a:latin typeface="Arial"/>
                <a:cs typeface="Arial"/>
              </a:rPr>
              <a:t> </a:t>
            </a:r>
            <a:r>
              <a:rPr lang="en-GB" err="1">
                <a:latin typeface="Arial"/>
                <a:cs typeface="Arial"/>
              </a:rPr>
              <a:t>laikā</a:t>
            </a:r>
            <a:r>
              <a:rPr lang="en-GB" dirty="0">
                <a:latin typeface="Arial"/>
                <a:cs typeface="Arial"/>
              </a:rPr>
              <a:t> </a:t>
            </a:r>
            <a:r>
              <a:rPr lang="en-GB" err="1">
                <a:latin typeface="Arial"/>
                <a:cs typeface="Arial"/>
              </a:rPr>
              <a:t>nomainīta</a:t>
            </a:r>
            <a:r>
              <a:rPr lang="en-GB" dirty="0">
                <a:latin typeface="Arial"/>
                <a:cs typeface="Arial"/>
              </a:rPr>
              <a:t> </a:t>
            </a:r>
            <a:r>
              <a:rPr lang="en-GB" err="1">
                <a:latin typeface="Arial"/>
                <a:cs typeface="Arial"/>
              </a:rPr>
              <a:t>margu</a:t>
            </a:r>
            <a:r>
              <a:rPr lang="en-GB" dirty="0">
                <a:latin typeface="Arial"/>
                <a:cs typeface="Arial"/>
              </a:rPr>
              <a:t> </a:t>
            </a:r>
            <a:r>
              <a:rPr lang="en-GB" err="1">
                <a:latin typeface="Arial"/>
                <a:cs typeface="Arial"/>
              </a:rPr>
              <a:t>apdare</a:t>
            </a:r>
            <a:r>
              <a:rPr lang="en-GB" dirty="0">
                <a:latin typeface="Arial"/>
                <a:cs typeface="Arial"/>
              </a:rPr>
              <a:t>. </a:t>
            </a:r>
            <a:endParaRPr lang="en-US" dirty="0"/>
          </a:p>
          <a:p>
            <a:pPr marL="342900" indent="-342900" algn="just">
              <a:buChar char="•"/>
            </a:pPr>
            <a:r>
              <a:rPr lang="en-GB" err="1">
                <a:latin typeface="Arial"/>
                <a:cs typeface="Arial"/>
              </a:rPr>
              <a:t>Atsevišķās</a:t>
            </a:r>
            <a:r>
              <a:rPr lang="en-GB" dirty="0">
                <a:latin typeface="Arial"/>
                <a:cs typeface="Arial"/>
              </a:rPr>
              <a:t> </a:t>
            </a:r>
            <a:r>
              <a:rPr lang="en-GB" err="1">
                <a:latin typeface="Arial"/>
                <a:cs typeface="Arial"/>
              </a:rPr>
              <a:t>ēkās</a:t>
            </a:r>
            <a:r>
              <a:rPr lang="en-GB" dirty="0">
                <a:latin typeface="Arial"/>
                <a:cs typeface="Arial"/>
              </a:rPr>
              <a:t> </a:t>
            </a:r>
            <a:r>
              <a:rPr lang="en-GB" err="1">
                <a:latin typeface="Arial"/>
                <a:cs typeface="Arial"/>
              </a:rPr>
              <a:t>apdare</a:t>
            </a:r>
            <a:r>
              <a:rPr lang="en-GB" dirty="0">
                <a:latin typeface="Arial"/>
                <a:cs typeface="Arial"/>
              </a:rPr>
              <a:t> </a:t>
            </a:r>
            <a:r>
              <a:rPr lang="en-GB" err="1">
                <a:latin typeface="Arial"/>
                <a:cs typeface="Arial"/>
              </a:rPr>
              <a:t>veidota</a:t>
            </a:r>
            <a:r>
              <a:rPr lang="en-GB" dirty="0">
                <a:latin typeface="Arial"/>
                <a:cs typeface="Arial"/>
              </a:rPr>
              <a:t> no </a:t>
            </a:r>
            <a:r>
              <a:rPr lang="en-GB" err="1">
                <a:latin typeface="Arial"/>
                <a:cs typeface="Arial"/>
              </a:rPr>
              <a:t>Onduline</a:t>
            </a:r>
            <a:r>
              <a:rPr lang="en-GB" dirty="0">
                <a:latin typeface="Arial"/>
                <a:cs typeface="Arial"/>
              </a:rPr>
              <a:t> </a:t>
            </a:r>
            <a:r>
              <a:rPr lang="en-GB" err="1">
                <a:latin typeface="Arial"/>
                <a:cs typeface="Arial"/>
              </a:rPr>
              <a:t>loksnēm</a:t>
            </a:r>
            <a:r>
              <a:rPr lang="en-GB" dirty="0">
                <a:latin typeface="Arial"/>
                <a:cs typeface="Arial"/>
              </a:rPr>
              <a:t> </a:t>
            </a:r>
            <a:r>
              <a:rPr lang="en-GB" err="1">
                <a:latin typeface="Arial"/>
                <a:cs typeface="Arial"/>
              </a:rPr>
              <a:t>vai</a:t>
            </a:r>
            <a:r>
              <a:rPr lang="en-GB" dirty="0">
                <a:latin typeface="Arial"/>
                <a:cs typeface="Arial"/>
              </a:rPr>
              <a:t> </a:t>
            </a:r>
            <a:r>
              <a:rPr lang="en-GB" err="1">
                <a:latin typeface="Arial"/>
                <a:cs typeface="Arial"/>
              </a:rPr>
              <a:t>polikarbonāta</a:t>
            </a:r>
            <a:r>
              <a:rPr lang="en-GB" dirty="0">
                <a:latin typeface="Arial"/>
                <a:cs typeface="Arial"/>
              </a:rPr>
              <a:t>, kas </a:t>
            </a:r>
            <a:r>
              <a:rPr lang="en-GB" err="1">
                <a:latin typeface="Arial"/>
                <a:cs typeface="Arial"/>
              </a:rPr>
              <a:t>stiprināta</a:t>
            </a:r>
            <a:r>
              <a:rPr lang="en-GB" dirty="0">
                <a:latin typeface="Arial"/>
                <a:cs typeface="Arial"/>
              </a:rPr>
              <a:t> pie </a:t>
            </a:r>
            <a:r>
              <a:rPr lang="en-GB" err="1">
                <a:latin typeface="Arial"/>
                <a:cs typeface="Arial"/>
              </a:rPr>
              <a:t>koka</a:t>
            </a:r>
            <a:r>
              <a:rPr lang="en-GB" dirty="0">
                <a:latin typeface="Arial"/>
                <a:cs typeface="Arial"/>
              </a:rPr>
              <a:t> </a:t>
            </a:r>
            <a:r>
              <a:rPr lang="en-GB" err="1">
                <a:latin typeface="Arial"/>
                <a:cs typeface="Arial"/>
              </a:rPr>
              <a:t>latojuma</a:t>
            </a:r>
            <a:r>
              <a:rPr lang="en-GB" dirty="0">
                <a:latin typeface="Arial"/>
                <a:cs typeface="Arial"/>
              </a:rPr>
              <a:t>. </a:t>
            </a:r>
            <a:r>
              <a:rPr lang="en-GB" err="1">
                <a:latin typeface="Arial"/>
                <a:cs typeface="Arial"/>
              </a:rPr>
              <a:t>Atmosfēras</a:t>
            </a:r>
            <a:r>
              <a:rPr lang="en-GB" dirty="0">
                <a:latin typeface="Arial"/>
                <a:cs typeface="Arial"/>
              </a:rPr>
              <a:t> </a:t>
            </a:r>
            <a:r>
              <a:rPr lang="en-GB" err="1">
                <a:latin typeface="Arial"/>
                <a:cs typeface="Arial"/>
              </a:rPr>
              <a:t>iedarbības</a:t>
            </a:r>
            <a:r>
              <a:rPr lang="en-GB" dirty="0">
                <a:latin typeface="Arial"/>
                <a:cs typeface="Arial"/>
              </a:rPr>
              <a:t> </a:t>
            </a:r>
            <a:r>
              <a:rPr lang="en-GB" err="1">
                <a:latin typeface="Arial"/>
                <a:cs typeface="Arial"/>
              </a:rPr>
              <a:t>rezultātā</a:t>
            </a:r>
            <a:r>
              <a:rPr lang="en-GB" dirty="0">
                <a:latin typeface="Arial"/>
                <a:cs typeface="Arial"/>
              </a:rPr>
              <a:t> </a:t>
            </a:r>
            <a:r>
              <a:rPr lang="en-GB" err="1">
                <a:latin typeface="Arial"/>
                <a:cs typeface="Arial"/>
              </a:rPr>
              <a:t>koka</a:t>
            </a:r>
            <a:r>
              <a:rPr lang="en-GB" dirty="0">
                <a:latin typeface="Arial"/>
                <a:cs typeface="Arial"/>
              </a:rPr>
              <a:t> </a:t>
            </a:r>
            <a:r>
              <a:rPr lang="en-GB" err="1">
                <a:latin typeface="Arial"/>
                <a:cs typeface="Arial"/>
              </a:rPr>
              <a:t>latojums</a:t>
            </a:r>
            <a:r>
              <a:rPr lang="en-GB" dirty="0">
                <a:latin typeface="Arial"/>
                <a:cs typeface="Arial"/>
              </a:rPr>
              <a:t> </a:t>
            </a:r>
            <a:r>
              <a:rPr lang="en-GB" err="1">
                <a:latin typeface="Arial"/>
                <a:cs typeface="Arial"/>
              </a:rPr>
              <a:t>ir</a:t>
            </a:r>
            <a:r>
              <a:rPr lang="en-GB" dirty="0">
                <a:latin typeface="Arial"/>
                <a:cs typeface="Arial"/>
              </a:rPr>
              <a:t> </a:t>
            </a:r>
            <a:r>
              <a:rPr lang="en-GB" err="1">
                <a:latin typeface="Arial"/>
                <a:cs typeface="Arial"/>
              </a:rPr>
              <a:t>satrupējis</a:t>
            </a:r>
            <a:r>
              <a:rPr lang="en-GB" dirty="0">
                <a:latin typeface="Arial"/>
                <a:cs typeface="Arial"/>
              </a:rPr>
              <a:t> un </a:t>
            </a:r>
            <a:r>
              <a:rPr lang="en-GB" err="1">
                <a:latin typeface="Arial"/>
                <a:cs typeface="Arial"/>
              </a:rPr>
              <a:t>tapveida</a:t>
            </a:r>
            <a:r>
              <a:rPr lang="en-GB" dirty="0">
                <a:latin typeface="Arial"/>
                <a:cs typeface="Arial"/>
              </a:rPr>
              <a:t> </a:t>
            </a:r>
            <a:r>
              <a:rPr lang="en-GB" err="1">
                <a:latin typeface="Arial"/>
                <a:cs typeface="Arial"/>
              </a:rPr>
              <a:t>stiprinājumi</a:t>
            </a:r>
            <a:r>
              <a:rPr lang="en-GB" dirty="0">
                <a:latin typeface="Arial"/>
                <a:cs typeface="Arial"/>
              </a:rPr>
              <a:t> </a:t>
            </a:r>
            <a:r>
              <a:rPr lang="en-GB" err="1">
                <a:latin typeface="Arial"/>
                <a:cs typeface="Arial"/>
              </a:rPr>
              <a:t>vairs</a:t>
            </a:r>
            <a:r>
              <a:rPr lang="en-GB" dirty="0">
                <a:latin typeface="Arial"/>
                <a:cs typeface="Arial"/>
              </a:rPr>
              <a:t> nav </a:t>
            </a:r>
            <a:r>
              <a:rPr lang="en-GB" err="1">
                <a:latin typeface="Arial"/>
                <a:cs typeface="Arial"/>
              </a:rPr>
              <a:t>noturīgi</a:t>
            </a:r>
            <a:r>
              <a:rPr lang="en-GB" dirty="0">
                <a:latin typeface="Arial"/>
                <a:cs typeface="Arial"/>
              </a:rPr>
              <a:t> (</a:t>
            </a:r>
            <a:r>
              <a:rPr lang="en-GB" err="1">
                <a:latin typeface="Arial"/>
                <a:cs typeface="Arial"/>
              </a:rPr>
              <a:t>risinājumam</a:t>
            </a:r>
            <a:r>
              <a:rPr lang="en-GB" dirty="0">
                <a:latin typeface="Arial"/>
                <a:cs typeface="Arial"/>
              </a:rPr>
              <a:t> ~10 gadi), </a:t>
            </a:r>
            <a:r>
              <a:rPr lang="en-GB" err="1">
                <a:latin typeface="Arial"/>
                <a:cs typeface="Arial"/>
              </a:rPr>
              <a:t>kā</a:t>
            </a:r>
            <a:r>
              <a:rPr lang="en-GB" dirty="0">
                <a:latin typeface="Arial"/>
                <a:cs typeface="Arial"/>
              </a:rPr>
              <a:t> </a:t>
            </a:r>
            <a:r>
              <a:rPr lang="en-GB" err="1">
                <a:latin typeface="Arial"/>
                <a:cs typeface="Arial"/>
              </a:rPr>
              <a:t>rezultātā</a:t>
            </a:r>
            <a:r>
              <a:rPr lang="en-GB" dirty="0">
                <a:latin typeface="Arial"/>
                <a:cs typeface="Arial"/>
              </a:rPr>
              <a:t> </a:t>
            </a:r>
            <a:r>
              <a:rPr lang="en-GB" err="1">
                <a:latin typeface="Arial"/>
                <a:cs typeface="Arial"/>
              </a:rPr>
              <a:t>apdare</a:t>
            </a:r>
            <a:r>
              <a:rPr lang="en-GB" dirty="0">
                <a:latin typeface="Arial"/>
                <a:cs typeface="Arial"/>
              </a:rPr>
              <a:t> </a:t>
            </a:r>
            <a:r>
              <a:rPr lang="en-GB" err="1">
                <a:latin typeface="Arial"/>
                <a:cs typeface="Arial"/>
              </a:rPr>
              <a:t>vēja</a:t>
            </a:r>
            <a:r>
              <a:rPr lang="en-GB" dirty="0">
                <a:latin typeface="Arial"/>
                <a:cs typeface="Arial"/>
              </a:rPr>
              <a:t> </a:t>
            </a:r>
            <a:r>
              <a:rPr lang="en-GB" err="1">
                <a:latin typeface="Arial"/>
                <a:cs typeface="Arial"/>
              </a:rPr>
              <a:t>ietekmē</a:t>
            </a:r>
            <a:r>
              <a:rPr lang="en-GB" dirty="0">
                <a:latin typeface="Arial"/>
                <a:cs typeface="Arial"/>
              </a:rPr>
              <a:t> var </a:t>
            </a:r>
            <a:r>
              <a:rPr lang="en-GB" err="1">
                <a:latin typeface="Arial"/>
                <a:cs typeface="Arial"/>
              </a:rPr>
              <a:t>nokrist</a:t>
            </a:r>
            <a:r>
              <a:rPr lang="en-GB" dirty="0">
                <a:latin typeface="Arial"/>
                <a:cs typeface="Arial"/>
              </a:rPr>
              <a:t> </a:t>
            </a:r>
            <a:endParaRPr lang="en-US"/>
          </a:p>
        </p:txBody>
      </p:sp>
    </p:spTree>
    <p:extLst>
      <p:ext uri="{BB962C8B-B14F-4D97-AF65-F5344CB8AC3E}">
        <p14:creationId xmlns:p14="http://schemas.microsoft.com/office/powerpoint/2010/main" val="292583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lv-LV"/>
              <a:t>Apsekotās ēkas</a:t>
            </a:r>
            <a:endParaRPr lang="en-US"/>
          </a:p>
        </p:txBody>
      </p:sp>
      <p:sp>
        <p:nvSpPr>
          <p:cNvPr id="3" name="Text Placeholder 2"/>
          <p:cNvSpPr>
            <a:spLocks noGrp="1"/>
          </p:cNvSpPr>
          <p:nvPr>
            <p:ph type="body" sz="quarter" idx="11"/>
          </p:nvPr>
        </p:nvSpPr>
        <p:spPr>
          <a:xfrm>
            <a:off x="542924" y="924281"/>
            <a:ext cx="8085921" cy="3010215"/>
          </a:xfrm>
        </p:spPr>
        <p:txBody>
          <a:bodyPr/>
          <a:lstStyle/>
          <a:p>
            <a:pPr algn="just">
              <a:tabLst>
                <a:tab pos="447675" algn="l"/>
              </a:tabLst>
            </a:pPr>
            <a:r>
              <a:rPr lang="lv-LV"/>
              <a:t>Līguma ietvaros veikta 10 316. sērijas ēku un vismaz 10 318. sērijas ēku tehniskā apsekošana:</a:t>
            </a:r>
          </a:p>
          <a:p>
            <a:pPr marL="571500" indent="-342900" algn="just">
              <a:buFont typeface="Arial" panose="020B0604020202020204" pitchFamily="34" charset="0"/>
              <a:buChar char="•"/>
            </a:pPr>
            <a:r>
              <a:rPr lang="lv-LV"/>
              <a:t>11 ēkas Rīgā;</a:t>
            </a:r>
          </a:p>
          <a:p>
            <a:pPr marL="571500" indent="-342900" algn="just">
              <a:buFont typeface="Arial" panose="020B0604020202020204" pitchFamily="34" charset="0"/>
              <a:buChar char="•"/>
            </a:pPr>
            <a:r>
              <a:rPr lang="lv-LV"/>
              <a:t>5 ēkas Jelgavā;</a:t>
            </a:r>
          </a:p>
          <a:p>
            <a:pPr marL="571500" indent="-342900" algn="just">
              <a:buFont typeface="Arial" panose="020B0604020202020204" pitchFamily="34" charset="0"/>
              <a:buChar char="•"/>
            </a:pPr>
            <a:r>
              <a:rPr lang="lv-LV"/>
              <a:t>2 ēkas Ventspilī (tikai 316. sērijas ēkas);</a:t>
            </a:r>
          </a:p>
          <a:p>
            <a:pPr marL="571500" indent="-342900" algn="just">
              <a:buFont typeface="Arial" panose="020B0604020202020204" pitchFamily="34" charset="0"/>
              <a:buChar char="•"/>
            </a:pPr>
            <a:r>
              <a:rPr lang="lv-LV"/>
              <a:t>2 ēkas Rēzeknē (tikai 318. sērijas ēkas).</a:t>
            </a:r>
          </a:p>
          <a:p>
            <a:pPr algn="just"/>
            <a:r>
              <a:rPr lang="lv-LV"/>
              <a:t>Pētītās ēkas ir nodotas ekspluatācijā laika posmā no 1963. līdz 1973. gadam.</a:t>
            </a:r>
            <a:endParaRPr lang="en-US"/>
          </a:p>
        </p:txBody>
      </p:sp>
    </p:spTree>
    <p:extLst>
      <p:ext uri="{BB962C8B-B14F-4D97-AF65-F5344CB8AC3E}">
        <p14:creationId xmlns:p14="http://schemas.microsoft.com/office/powerpoint/2010/main" val="2920961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4E63A8-21FC-A2A2-E8B0-E6730E27E697}"/>
              </a:ext>
            </a:extLst>
          </p:cNvPr>
          <p:cNvSpPr>
            <a:spLocks noGrp="1"/>
          </p:cNvSpPr>
          <p:nvPr>
            <p:ph type="body" sz="quarter" idx="10"/>
          </p:nvPr>
        </p:nvSpPr>
        <p:spPr/>
        <p:txBody>
          <a:bodyPr vert="horz" lIns="91440" tIns="45720" rIns="91440" bIns="45720" anchor="t"/>
          <a:lstStyle/>
          <a:p>
            <a:r>
              <a:rPr lang="en-GB" err="1">
                <a:latin typeface="Arial"/>
                <a:cs typeface="Arial"/>
              </a:rPr>
              <a:t>Atjaunotie</a:t>
            </a:r>
            <a:r>
              <a:rPr lang="en-GB">
                <a:latin typeface="Arial"/>
                <a:cs typeface="Arial"/>
              </a:rPr>
              <a:t> </a:t>
            </a:r>
            <a:r>
              <a:rPr lang="en-GB" err="1">
                <a:latin typeface="Arial"/>
                <a:cs typeface="Arial"/>
              </a:rPr>
              <a:t>balkoni</a:t>
            </a:r>
            <a:endParaRPr lang="en-GB" err="1"/>
          </a:p>
        </p:txBody>
      </p:sp>
      <p:sp>
        <p:nvSpPr>
          <p:cNvPr id="3" name="Text Placeholder 2">
            <a:extLst>
              <a:ext uri="{FF2B5EF4-FFF2-40B4-BE49-F238E27FC236}">
                <a16:creationId xmlns:a16="http://schemas.microsoft.com/office/drawing/2014/main" id="{7BCE52AA-1D6C-8235-8CC7-A45CED3500D5}"/>
              </a:ext>
            </a:extLst>
          </p:cNvPr>
          <p:cNvSpPr>
            <a:spLocks noGrp="1"/>
          </p:cNvSpPr>
          <p:nvPr>
            <p:ph type="body" sz="quarter" idx="11"/>
          </p:nvPr>
        </p:nvSpPr>
        <p:spPr>
          <a:xfrm>
            <a:off x="542925" y="898525"/>
            <a:ext cx="8134709" cy="4330700"/>
          </a:xfrm>
        </p:spPr>
        <p:txBody>
          <a:bodyPr vert="horz" lIns="91440" tIns="45720" rIns="91440" bIns="45720" anchor="t"/>
          <a:lstStyle/>
          <a:p>
            <a:r>
              <a:rPr lang="en-GB" dirty="0" err="1">
                <a:latin typeface="Arial"/>
                <a:cs typeface="Arial"/>
              </a:rPr>
              <a:t>Apskate</a:t>
            </a:r>
            <a:r>
              <a:rPr lang="en-GB" dirty="0">
                <a:latin typeface="Arial"/>
                <a:cs typeface="Arial"/>
              </a:rPr>
              <a:t> 14 </a:t>
            </a:r>
            <a:r>
              <a:rPr lang="en-GB" dirty="0" err="1">
                <a:latin typeface="Arial"/>
                <a:cs typeface="Arial"/>
              </a:rPr>
              <a:t>atjaunotām</a:t>
            </a:r>
            <a:r>
              <a:rPr lang="en-GB" dirty="0">
                <a:latin typeface="Arial"/>
                <a:cs typeface="Arial"/>
              </a:rPr>
              <a:t> </a:t>
            </a:r>
            <a:r>
              <a:rPr lang="en-GB" dirty="0" err="1">
                <a:latin typeface="Arial"/>
                <a:cs typeface="Arial"/>
              </a:rPr>
              <a:t>ēkām</a:t>
            </a:r>
            <a:r>
              <a:rPr lang="en-GB" dirty="0">
                <a:latin typeface="Arial"/>
                <a:cs typeface="Arial"/>
              </a:rPr>
              <a:t> </a:t>
            </a:r>
            <a:r>
              <a:rPr lang="en-GB" dirty="0" err="1">
                <a:latin typeface="Arial"/>
                <a:cs typeface="Arial"/>
              </a:rPr>
              <a:t>Jelgavā</a:t>
            </a:r>
            <a:r>
              <a:rPr lang="en-GB" dirty="0">
                <a:latin typeface="Arial"/>
                <a:cs typeface="Arial"/>
              </a:rPr>
              <a:t> un </a:t>
            </a:r>
            <a:r>
              <a:rPr lang="en-GB" dirty="0" err="1">
                <a:latin typeface="Arial"/>
                <a:cs typeface="Arial"/>
              </a:rPr>
              <a:t>Ventspilī</a:t>
            </a:r>
            <a:r>
              <a:rPr lang="en-GB" dirty="0">
                <a:latin typeface="Arial"/>
                <a:cs typeface="Arial"/>
              </a:rPr>
              <a:t>. </a:t>
            </a:r>
            <a:endParaRPr lang="en-GB" dirty="0">
              <a:solidFill>
                <a:srgbClr val="FF0000"/>
              </a:solidFill>
              <a:highlight>
                <a:srgbClr val="FFFF00"/>
              </a:highlight>
              <a:latin typeface="Arial"/>
              <a:cs typeface="Arial"/>
            </a:endParaRPr>
          </a:p>
          <a:p>
            <a:r>
              <a:rPr lang="en-GB" dirty="0" err="1">
                <a:solidFill>
                  <a:srgbClr val="000000"/>
                </a:solidFill>
                <a:latin typeface="Arial"/>
                <a:cs typeface="Arial"/>
              </a:rPr>
              <a:t>Veiksmīgākie</a:t>
            </a:r>
            <a:r>
              <a:rPr lang="en-GB" dirty="0">
                <a:solidFill>
                  <a:srgbClr val="000000"/>
                </a:solidFill>
                <a:latin typeface="Arial"/>
                <a:cs typeface="Arial"/>
              </a:rPr>
              <a:t> </a:t>
            </a:r>
            <a:r>
              <a:rPr lang="en-GB" dirty="0" err="1">
                <a:solidFill>
                  <a:srgbClr val="000000"/>
                </a:solidFill>
                <a:latin typeface="Arial"/>
                <a:cs typeface="Arial"/>
              </a:rPr>
              <a:t>risinājumi</a:t>
            </a:r>
            <a:r>
              <a:rPr lang="en-GB" dirty="0">
                <a:solidFill>
                  <a:srgbClr val="000000"/>
                </a:solidFill>
                <a:latin typeface="Arial"/>
                <a:cs typeface="Arial"/>
              </a:rPr>
              <a:t>, </a:t>
            </a:r>
            <a:r>
              <a:rPr lang="en-GB" dirty="0" err="1">
                <a:solidFill>
                  <a:srgbClr val="000000"/>
                </a:solidFill>
                <a:latin typeface="Arial"/>
                <a:cs typeface="Arial"/>
              </a:rPr>
              <a:t>nezinot</a:t>
            </a:r>
            <a:r>
              <a:rPr lang="en-GB" dirty="0">
                <a:solidFill>
                  <a:srgbClr val="000000"/>
                </a:solidFill>
                <a:latin typeface="Arial"/>
                <a:cs typeface="Arial"/>
              </a:rPr>
              <a:t> </a:t>
            </a:r>
            <a:r>
              <a:rPr lang="en-GB" dirty="0" err="1">
                <a:solidFill>
                  <a:srgbClr val="000000"/>
                </a:solidFill>
                <a:latin typeface="Arial"/>
                <a:cs typeface="Arial"/>
              </a:rPr>
              <a:t>precīzus</a:t>
            </a:r>
            <a:r>
              <a:rPr lang="en-GB" dirty="0">
                <a:solidFill>
                  <a:srgbClr val="000000"/>
                </a:solidFill>
                <a:latin typeface="Arial"/>
                <a:cs typeface="Arial"/>
              </a:rPr>
              <a:t> </a:t>
            </a:r>
            <a:r>
              <a:rPr lang="en-GB" dirty="0" err="1">
                <a:solidFill>
                  <a:srgbClr val="000000"/>
                </a:solidFill>
                <a:latin typeface="Arial"/>
                <a:cs typeface="Arial"/>
              </a:rPr>
              <a:t>pielieto</a:t>
            </a:r>
            <a:r>
              <a:rPr lang="en-GB" dirty="0">
                <a:solidFill>
                  <a:srgbClr val="000000"/>
                </a:solidFill>
                <a:latin typeface="Arial"/>
                <a:cs typeface="Arial"/>
              </a:rPr>
              <a:t> </a:t>
            </a:r>
            <a:r>
              <a:rPr lang="en-GB" dirty="0" err="1">
                <a:solidFill>
                  <a:srgbClr val="000000"/>
                </a:solidFill>
                <a:latin typeface="Arial"/>
                <a:cs typeface="Arial"/>
              </a:rPr>
              <a:t>būvizstrādājumu</a:t>
            </a:r>
            <a:r>
              <a:rPr lang="en-GB" dirty="0">
                <a:solidFill>
                  <a:srgbClr val="000000"/>
                </a:solidFill>
                <a:latin typeface="Arial"/>
                <a:cs typeface="Arial"/>
              </a:rPr>
              <a:t> un </a:t>
            </a:r>
            <a:r>
              <a:rPr lang="en-GB" dirty="0" err="1">
                <a:solidFill>
                  <a:srgbClr val="000000"/>
                </a:solidFill>
                <a:latin typeface="Arial"/>
                <a:cs typeface="Arial"/>
              </a:rPr>
              <a:t>materiālu</a:t>
            </a:r>
            <a:r>
              <a:rPr lang="en-GB" dirty="0">
                <a:solidFill>
                  <a:srgbClr val="000000"/>
                </a:solidFill>
                <a:latin typeface="Arial"/>
                <a:cs typeface="Arial"/>
              </a:rPr>
              <a:t> </a:t>
            </a:r>
            <a:r>
              <a:rPr lang="en-GB" dirty="0" err="1">
                <a:solidFill>
                  <a:srgbClr val="000000"/>
                </a:solidFill>
                <a:latin typeface="Arial"/>
                <a:cs typeface="Arial"/>
              </a:rPr>
              <a:t>ražotājus</a:t>
            </a:r>
            <a:r>
              <a:rPr lang="en-GB" dirty="0">
                <a:solidFill>
                  <a:srgbClr val="000000"/>
                </a:solidFill>
                <a:latin typeface="Arial"/>
                <a:cs typeface="Arial"/>
              </a:rPr>
              <a:t>, </a:t>
            </a:r>
            <a:r>
              <a:rPr lang="en-GB" dirty="0" err="1">
                <a:solidFill>
                  <a:srgbClr val="000000"/>
                </a:solidFill>
                <a:latin typeface="Arial"/>
                <a:cs typeface="Arial"/>
              </a:rPr>
              <a:t>ir</a:t>
            </a:r>
            <a:r>
              <a:rPr lang="en-GB" dirty="0">
                <a:solidFill>
                  <a:srgbClr val="000000"/>
                </a:solidFill>
                <a:latin typeface="Arial"/>
                <a:cs typeface="Arial"/>
              </a:rPr>
              <a:t> </a:t>
            </a:r>
            <a:r>
              <a:rPr lang="en-GB" dirty="0" err="1">
                <a:solidFill>
                  <a:srgbClr val="000000"/>
                </a:solidFill>
                <a:latin typeface="Arial"/>
                <a:cs typeface="Arial"/>
              </a:rPr>
              <a:t>sekojoši</a:t>
            </a:r>
            <a:r>
              <a:rPr lang="en-GB" dirty="0">
                <a:solidFill>
                  <a:srgbClr val="000000"/>
                </a:solidFill>
                <a:latin typeface="Arial"/>
                <a:cs typeface="Arial"/>
              </a:rPr>
              <a:t>:</a:t>
            </a:r>
            <a:endParaRPr lang="en-GB" dirty="0"/>
          </a:p>
          <a:p>
            <a:pPr marL="779145" lvl="1" indent="-342900">
              <a:buChar char="•"/>
            </a:pPr>
            <a:r>
              <a:rPr lang="en-GB" sz="1800" err="1">
                <a:solidFill>
                  <a:srgbClr val="000000"/>
                </a:solidFill>
                <a:latin typeface="Arial"/>
                <a:cs typeface="Arial"/>
              </a:rPr>
              <a:t>Balkonu</a:t>
            </a:r>
            <a:r>
              <a:rPr lang="en-GB" sz="1800" dirty="0">
                <a:solidFill>
                  <a:srgbClr val="000000"/>
                </a:solidFill>
                <a:latin typeface="Arial"/>
                <a:cs typeface="Arial"/>
              </a:rPr>
              <a:t> </a:t>
            </a:r>
            <a:r>
              <a:rPr lang="en-GB" sz="1800" err="1">
                <a:solidFill>
                  <a:srgbClr val="000000"/>
                </a:solidFill>
                <a:latin typeface="Arial"/>
                <a:cs typeface="Arial"/>
              </a:rPr>
              <a:t>plātnei</a:t>
            </a:r>
            <a:r>
              <a:rPr lang="en-GB" sz="1800" dirty="0">
                <a:solidFill>
                  <a:srgbClr val="000000"/>
                </a:solidFill>
                <a:latin typeface="Arial"/>
                <a:cs typeface="Arial"/>
              </a:rPr>
              <a:t> </a:t>
            </a:r>
            <a:r>
              <a:rPr lang="en-GB" sz="1800" err="1">
                <a:solidFill>
                  <a:srgbClr val="000000"/>
                </a:solidFill>
                <a:latin typeface="Arial"/>
                <a:cs typeface="Arial"/>
              </a:rPr>
              <a:t>ir</a:t>
            </a:r>
            <a:r>
              <a:rPr lang="en-GB" sz="1800" dirty="0">
                <a:solidFill>
                  <a:srgbClr val="000000"/>
                </a:solidFill>
                <a:latin typeface="Arial"/>
                <a:cs typeface="Arial"/>
              </a:rPr>
              <a:t> </a:t>
            </a:r>
            <a:r>
              <a:rPr lang="en-GB" sz="1800" err="1">
                <a:solidFill>
                  <a:srgbClr val="000000"/>
                </a:solidFill>
                <a:latin typeface="Arial"/>
                <a:cs typeface="Arial"/>
              </a:rPr>
              <a:t>metāla</a:t>
            </a:r>
            <a:r>
              <a:rPr lang="en-GB" sz="1800" dirty="0">
                <a:solidFill>
                  <a:srgbClr val="000000"/>
                </a:solidFill>
                <a:latin typeface="Arial"/>
                <a:cs typeface="Arial"/>
              </a:rPr>
              <a:t> </a:t>
            </a:r>
            <a:r>
              <a:rPr lang="en-GB" sz="1800" err="1">
                <a:solidFill>
                  <a:srgbClr val="000000"/>
                </a:solidFill>
                <a:latin typeface="Arial"/>
                <a:cs typeface="Arial"/>
              </a:rPr>
              <a:t>lāsenis</a:t>
            </a:r>
            <a:r>
              <a:rPr lang="en-GB" sz="1800" dirty="0">
                <a:solidFill>
                  <a:srgbClr val="000000"/>
                </a:solidFill>
                <a:latin typeface="Arial"/>
                <a:cs typeface="Arial"/>
              </a:rPr>
              <a:t>, kas </a:t>
            </a:r>
            <a:r>
              <a:rPr lang="en-GB" sz="1800" err="1">
                <a:solidFill>
                  <a:srgbClr val="000000"/>
                </a:solidFill>
                <a:latin typeface="Arial"/>
                <a:cs typeface="Arial"/>
              </a:rPr>
              <a:t>nosedz</a:t>
            </a:r>
            <a:r>
              <a:rPr lang="en-GB" sz="1800" dirty="0">
                <a:solidFill>
                  <a:srgbClr val="000000"/>
                </a:solidFill>
                <a:latin typeface="Arial"/>
                <a:cs typeface="Arial"/>
              </a:rPr>
              <a:t> </a:t>
            </a:r>
            <a:r>
              <a:rPr lang="en-GB" sz="1800" err="1">
                <a:solidFill>
                  <a:srgbClr val="000000"/>
                </a:solidFill>
                <a:latin typeface="Arial"/>
                <a:cs typeface="Arial"/>
              </a:rPr>
              <a:t>visu</a:t>
            </a:r>
            <a:r>
              <a:rPr lang="en-GB" sz="1800" dirty="0">
                <a:solidFill>
                  <a:srgbClr val="000000"/>
                </a:solidFill>
                <a:latin typeface="Arial"/>
                <a:cs typeface="Arial"/>
              </a:rPr>
              <a:t> </a:t>
            </a:r>
            <a:r>
              <a:rPr lang="en-GB" sz="1800" err="1">
                <a:solidFill>
                  <a:srgbClr val="000000"/>
                </a:solidFill>
                <a:latin typeface="Arial"/>
                <a:cs typeface="Arial"/>
              </a:rPr>
              <a:t>plātnes</a:t>
            </a:r>
            <a:r>
              <a:rPr lang="en-GB" sz="1800" dirty="0">
                <a:solidFill>
                  <a:srgbClr val="000000"/>
                </a:solidFill>
                <a:latin typeface="Arial"/>
                <a:cs typeface="Arial"/>
              </a:rPr>
              <a:t> </a:t>
            </a:r>
            <a:r>
              <a:rPr lang="en-GB" sz="1800" err="1">
                <a:solidFill>
                  <a:srgbClr val="000000"/>
                </a:solidFill>
                <a:latin typeface="Arial"/>
                <a:cs typeface="Arial"/>
              </a:rPr>
              <a:t>malu</a:t>
            </a:r>
            <a:r>
              <a:rPr lang="en-GB" sz="1800" dirty="0">
                <a:solidFill>
                  <a:srgbClr val="000000"/>
                </a:solidFill>
                <a:latin typeface="Arial"/>
                <a:cs typeface="Arial"/>
              </a:rPr>
              <a:t> un </a:t>
            </a:r>
            <a:r>
              <a:rPr lang="en-GB" sz="1800" err="1">
                <a:solidFill>
                  <a:srgbClr val="000000"/>
                </a:solidFill>
                <a:latin typeface="Arial"/>
                <a:cs typeface="Arial"/>
              </a:rPr>
              <a:t>tas</a:t>
            </a:r>
            <a:r>
              <a:rPr lang="en-GB" sz="1800" dirty="0">
                <a:solidFill>
                  <a:srgbClr val="000000"/>
                </a:solidFill>
                <a:latin typeface="Arial"/>
                <a:cs typeface="Arial"/>
              </a:rPr>
              <a:t> </a:t>
            </a:r>
            <a:r>
              <a:rPr lang="en-GB" sz="1800" err="1">
                <a:solidFill>
                  <a:srgbClr val="000000"/>
                </a:solidFill>
                <a:latin typeface="Arial"/>
                <a:cs typeface="Arial"/>
              </a:rPr>
              <a:t>ir</a:t>
            </a:r>
            <a:r>
              <a:rPr lang="en-GB" sz="1800" dirty="0">
                <a:solidFill>
                  <a:srgbClr val="000000"/>
                </a:solidFill>
                <a:latin typeface="Arial"/>
                <a:cs typeface="Arial"/>
              </a:rPr>
              <a:t> </a:t>
            </a:r>
            <a:r>
              <a:rPr lang="en-GB" sz="1800" err="1">
                <a:solidFill>
                  <a:srgbClr val="000000"/>
                </a:solidFill>
                <a:latin typeface="Arial"/>
                <a:cs typeface="Arial"/>
              </a:rPr>
              <a:t>nedaudz</a:t>
            </a:r>
            <a:r>
              <a:rPr lang="en-GB" sz="1800" dirty="0">
                <a:solidFill>
                  <a:srgbClr val="000000"/>
                </a:solidFill>
                <a:latin typeface="Arial"/>
                <a:cs typeface="Arial"/>
              </a:rPr>
              <a:t> </a:t>
            </a:r>
            <a:r>
              <a:rPr lang="en-GB" sz="1800" err="1">
                <a:solidFill>
                  <a:srgbClr val="000000"/>
                </a:solidFill>
                <a:latin typeface="Arial"/>
                <a:cs typeface="Arial"/>
              </a:rPr>
              <a:t>garāks</a:t>
            </a:r>
            <a:r>
              <a:rPr lang="en-GB" sz="1800" dirty="0">
                <a:solidFill>
                  <a:srgbClr val="000000"/>
                </a:solidFill>
                <a:latin typeface="Arial"/>
                <a:cs typeface="Arial"/>
              </a:rPr>
              <a:t> par </a:t>
            </a:r>
            <a:r>
              <a:rPr lang="en-GB" sz="1800" err="1">
                <a:solidFill>
                  <a:srgbClr val="000000"/>
                </a:solidFill>
                <a:latin typeface="Arial"/>
                <a:cs typeface="Arial"/>
              </a:rPr>
              <a:t>plātnes</a:t>
            </a:r>
            <a:r>
              <a:rPr lang="en-GB" sz="1800" dirty="0">
                <a:solidFill>
                  <a:srgbClr val="000000"/>
                </a:solidFill>
                <a:latin typeface="Arial"/>
                <a:cs typeface="Arial"/>
              </a:rPr>
              <a:t> </a:t>
            </a:r>
            <a:r>
              <a:rPr lang="en-GB" sz="1800" err="1">
                <a:solidFill>
                  <a:srgbClr val="000000"/>
                </a:solidFill>
                <a:latin typeface="Arial"/>
                <a:cs typeface="Arial"/>
              </a:rPr>
              <a:t>biezumu</a:t>
            </a:r>
            <a:r>
              <a:rPr lang="en-GB" sz="1800" dirty="0">
                <a:solidFill>
                  <a:srgbClr val="000000"/>
                </a:solidFill>
                <a:latin typeface="Arial"/>
                <a:cs typeface="Arial"/>
              </a:rPr>
              <a:t>;</a:t>
            </a:r>
            <a:endParaRPr lang="en-GB" sz="1800"/>
          </a:p>
          <a:p>
            <a:pPr marL="779145" lvl="1" indent="-342900">
              <a:buChar char="•"/>
            </a:pPr>
            <a:r>
              <a:rPr lang="en-GB" sz="1800" err="1">
                <a:solidFill>
                  <a:srgbClr val="000000"/>
                </a:solidFill>
                <a:latin typeface="Arial"/>
                <a:cs typeface="Arial"/>
              </a:rPr>
              <a:t>Balkona</a:t>
            </a:r>
            <a:r>
              <a:rPr lang="en-GB" sz="1800" dirty="0">
                <a:solidFill>
                  <a:srgbClr val="000000"/>
                </a:solidFill>
                <a:latin typeface="Arial"/>
                <a:cs typeface="Arial"/>
              </a:rPr>
              <a:t> </a:t>
            </a:r>
            <a:r>
              <a:rPr lang="en-GB" sz="1800" err="1">
                <a:solidFill>
                  <a:srgbClr val="000000"/>
                </a:solidFill>
                <a:latin typeface="Arial"/>
                <a:cs typeface="Arial"/>
              </a:rPr>
              <a:t>margu</a:t>
            </a:r>
            <a:r>
              <a:rPr lang="en-GB" sz="1800" dirty="0">
                <a:solidFill>
                  <a:srgbClr val="000000"/>
                </a:solidFill>
                <a:latin typeface="Arial"/>
                <a:cs typeface="Arial"/>
              </a:rPr>
              <a:t> </a:t>
            </a:r>
            <a:r>
              <a:rPr lang="en-GB" sz="1800" err="1">
                <a:solidFill>
                  <a:srgbClr val="000000"/>
                </a:solidFill>
                <a:latin typeface="Arial"/>
                <a:cs typeface="Arial"/>
              </a:rPr>
              <a:t>risinājumi</a:t>
            </a:r>
            <a:r>
              <a:rPr lang="en-GB" sz="1800" dirty="0">
                <a:solidFill>
                  <a:srgbClr val="000000"/>
                </a:solidFill>
                <a:latin typeface="Arial"/>
                <a:cs typeface="Arial"/>
              </a:rPr>
              <a:t> </a:t>
            </a:r>
            <a:r>
              <a:rPr lang="en-GB" sz="1800" err="1">
                <a:solidFill>
                  <a:srgbClr val="000000"/>
                </a:solidFill>
                <a:latin typeface="Arial"/>
                <a:cs typeface="Arial"/>
              </a:rPr>
              <a:t>ir</a:t>
            </a:r>
            <a:r>
              <a:rPr lang="en-GB" sz="1800" dirty="0">
                <a:solidFill>
                  <a:srgbClr val="000000"/>
                </a:solidFill>
                <a:latin typeface="Arial"/>
                <a:cs typeface="Arial"/>
              </a:rPr>
              <a:t> </a:t>
            </a:r>
            <a:r>
              <a:rPr lang="en-GB" sz="1800" err="1">
                <a:solidFill>
                  <a:srgbClr val="000000"/>
                </a:solidFill>
                <a:latin typeface="Arial"/>
                <a:cs typeface="Arial"/>
              </a:rPr>
              <a:t>ūdeni</a:t>
            </a:r>
            <a:r>
              <a:rPr lang="en-GB" sz="1800" dirty="0">
                <a:solidFill>
                  <a:srgbClr val="000000"/>
                </a:solidFill>
                <a:latin typeface="Arial"/>
                <a:cs typeface="Arial"/>
              </a:rPr>
              <a:t> </a:t>
            </a:r>
            <a:r>
              <a:rPr lang="en-GB" sz="1800" err="1">
                <a:solidFill>
                  <a:srgbClr val="000000"/>
                </a:solidFill>
                <a:latin typeface="Arial"/>
                <a:cs typeface="Arial"/>
              </a:rPr>
              <a:t>necaurlaidīgi</a:t>
            </a:r>
            <a:r>
              <a:rPr lang="en-GB" sz="1800" dirty="0">
                <a:solidFill>
                  <a:srgbClr val="000000"/>
                </a:solidFill>
                <a:latin typeface="Arial"/>
                <a:cs typeface="Arial"/>
              </a:rPr>
              <a:t> un to </a:t>
            </a:r>
            <a:r>
              <a:rPr lang="en-GB" sz="1800" err="1">
                <a:solidFill>
                  <a:srgbClr val="000000"/>
                </a:solidFill>
                <a:latin typeface="Arial"/>
                <a:cs typeface="Arial"/>
              </a:rPr>
              <a:t>apakšējā</a:t>
            </a:r>
            <a:r>
              <a:rPr lang="en-GB" sz="1800" dirty="0">
                <a:solidFill>
                  <a:srgbClr val="000000"/>
                </a:solidFill>
                <a:latin typeface="Arial"/>
                <a:cs typeface="Arial"/>
              </a:rPr>
              <a:t> mala </a:t>
            </a:r>
            <a:r>
              <a:rPr lang="en-GB" sz="1800" err="1">
                <a:solidFill>
                  <a:srgbClr val="000000"/>
                </a:solidFill>
                <a:latin typeface="Arial"/>
                <a:cs typeface="Arial"/>
              </a:rPr>
              <a:t>ir</a:t>
            </a:r>
            <a:r>
              <a:rPr lang="en-GB" sz="1800" dirty="0">
                <a:solidFill>
                  <a:srgbClr val="000000"/>
                </a:solidFill>
                <a:latin typeface="Arial"/>
                <a:cs typeface="Arial"/>
              </a:rPr>
              <a:t> </a:t>
            </a:r>
            <a:r>
              <a:rPr lang="en-GB" sz="1800" err="1">
                <a:solidFill>
                  <a:srgbClr val="000000"/>
                </a:solidFill>
                <a:latin typeface="Arial"/>
                <a:cs typeface="Arial"/>
              </a:rPr>
              <a:t>vienā</a:t>
            </a:r>
            <a:r>
              <a:rPr lang="en-GB" sz="1800" dirty="0">
                <a:solidFill>
                  <a:srgbClr val="000000"/>
                </a:solidFill>
                <a:latin typeface="Arial"/>
                <a:cs typeface="Arial"/>
              </a:rPr>
              <a:t> </a:t>
            </a:r>
            <a:r>
              <a:rPr lang="en-GB" sz="1800" err="1">
                <a:solidFill>
                  <a:srgbClr val="000000"/>
                </a:solidFill>
                <a:latin typeface="Arial"/>
                <a:cs typeface="Arial"/>
              </a:rPr>
              <a:t>līmenī</a:t>
            </a:r>
            <a:r>
              <a:rPr lang="en-GB" sz="1800" dirty="0">
                <a:solidFill>
                  <a:srgbClr val="000000"/>
                </a:solidFill>
                <a:latin typeface="Arial"/>
                <a:cs typeface="Arial"/>
              </a:rPr>
              <a:t> </a:t>
            </a:r>
            <a:r>
              <a:rPr lang="en-GB" sz="1800" err="1">
                <a:solidFill>
                  <a:srgbClr val="000000"/>
                </a:solidFill>
                <a:latin typeface="Arial"/>
                <a:cs typeface="Arial"/>
              </a:rPr>
              <a:t>ar</a:t>
            </a:r>
            <a:r>
              <a:rPr lang="en-GB" sz="1800" dirty="0">
                <a:solidFill>
                  <a:srgbClr val="000000"/>
                </a:solidFill>
                <a:latin typeface="Arial"/>
                <a:cs typeface="Arial"/>
              </a:rPr>
              <a:t> </a:t>
            </a:r>
            <a:r>
              <a:rPr lang="en-GB" sz="1800" err="1">
                <a:solidFill>
                  <a:srgbClr val="000000"/>
                </a:solidFill>
                <a:latin typeface="Arial"/>
                <a:cs typeface="Arial"/>
              </a:rPr>
              <a:t>lāseņa</a:t>
            </a:r>
            <a:r>
              <a:rPr lang="en-GB" sz="1800" dirty="0">
                <a:solidFill>
                  <a:srgbClr val="000000"/>
                </a:solidFill>
                <a:latin typeface="Arial"/>
                <a:cs typeface="Arial"/>
              </a:rPr>
              <a:t> </a:t>
            </a:r>
            <a:r>
              <a:rPr lang="en-GB" sz="1800" err="1">
                <a:solidFill>
                  <a:srgbClr val="000000"/>
                </a:solidFill>
                <a:latin typeface="Arial"/>
                <a:cs typeface="Arial"/>
              </a:rPr>
              <a:t>malu</a:t>
            </a:r>
            <a:r>
              <a:rPr lang="en-GB" sz="1800" dirty="0">
                <a:solidFill>
                  <a:srgbClr val="000000"/>
                </a:solidFill>
                <a:latin typeface="Arial"/>
                <a:cs typeface="Arial"/>
              </a:rPr>
              <a:t> un </a:t>
            </a:r>
            <a:r>
              <a:rPr lang="en-GB" sz="1800" err="1">
                <a:solidFill>
                  <a:srgbClr val="000000"/>
                </a:solidFill>
                <a:latin typeface="Arial"/>
                <a:cs typeface="Arial"/>
              </a:rPr>
              <a:t>zemāka</a:t>
            </a:r>
            <a:r>
              <a:rPr lang="en-GB" sz="1800" dirty="0">
                <a:solidFill>
                  <a:srgbClr val="000000"/>
                </a:solidFill>
                <a:latin typeface="Arial"/>
                <a:cs typeface="Arial"/>
              </a:rPr>
              <a:t> par </a:t>
            </a:r>
            <a:r>
              <a:rPr lang="en-GB" sz="1800" err="1">
                <a:solidFill>
                  <a:srgbClr val="000000"/>
                </a:solidFill>
                <a:latin typeface="Arial"/>
                <a:cs typeface="Arial"/>
              </a:rPr>
              <a:t>balkona</a:t>
            </a:r>
            <a:r>
              <a:rPr lang="en-GB" sz="1800" dirty="0">
                <a:solidFill>
                  <a:srgbClr val="000000"/>
                </a:solidFill>
                <a:latin typeface="Arial"/>
                <a:cs typeface="Arial"/>
              </a:rPr>
              <a:t> </a:t>
            </a:r>
            <a:r>
              <a:rPr lang="en-GB" sz="1800" err="1">
                <a:solidFill>
                  <a:srgbClr val="000000"/>
                </a:solidFill>
                <a:latin typeface="Arial"/>
                <a:cs typeface="Arial"/>
              </a:rPr>
              <a:t>plātnes</a:t>
            </a:r>
            <a:r>
              <a:rPr lang="en-GB" sz="1800" dirty="0">
                <a:solidFill>
                  <a:srgbClr val="000000"/>
                </a:solidFill>
                <a:latin typeface="Arial"/>
                <a:cs typeface="Arial"/>
              </a:rPr>
              <a:t> </a:t>
            </a:r>
            <a:r>
              <a:rPr lang="en-GB" sz="1800" err="1">
                <a:solidFill>
                  <a:srgbClr val="000000"/>
                </a:solidFill>
                <a:latin typeface="Arial"/>
                <a:cs typeface="Arial"/>
              </a:rPr>
              <a:t>apakšējo</a:t>
            </a:r>
            <a:r>
              <a:rPr lang="en-GB" sz="1800" dirty="0">
                <a:solidFill>
                  <a:srgbClr val="000000"/>
                </a:solidFill>
                <a:latin typeface="Arial"/>
                <a:cs typeface="Arial"/>
              </a:rPr>
              <a:t> </a:t>
            </a:r>
            <a:r>
              <a:rPr lang="en-GB" sz="1800" err="1">
                <a:solidFill>
                  <a:srgbClr val="000000"/>
                </a:solidFill>
                <a:latin typeface="Arial"/>
                <a:cs typeface="Arial"/>
              </a:rPr>
              <a:t>virsmu</a:t>
            </a:r>
            <a:r>
              <a:rPr lang="en-GB" sz="1800" dirty="0">
                <a:solidFill>
                  <a:srgbClr val="000000"/>
                </a:solidFill>
                <a:latin typeface="Arial"/>
                <a:cs typeface="Arial"/>
              </a:rPr>
              <a:t>. </a:t>
            </a:r>
            <a:endParaRPr lang="en-GB" sz="1800" dirty="0"/>
          </a:p>
          <a:p>
            <a:endParaRPr lang="en-GB">
              <a:solidFill>
                <a:srgbClr val="000000"/>
              </a:solidFill>
              <a:latin typeface="Arial"/>
              <a:cs typeface="Arial"/>
            </a:endParaRPr>
          </a:p>
          <a:p>
            <a:endParaRPr lang="en-GB">
              <a:solidFill>
                <a:srgbClr val="FF0000"/>
              </a:solidFill>
              <a:highlight>
                <a:srgbClr val="FFFF00"/>
              </a:highlight>
              <a:latin typeface="Arial"/>
              <a:cs typeface="Arial"/>
            </a:endParaRPr>
          </a:p>
        </p:txBody>
      </p:sp>
    </p:spTree>
    <p:extLst>
      <p:ext uri="{BB962C8B-B14F-4D97-AF65-F5344CB8AC3E}">
        <p14:creationId xmlns:p14="http://schemas.microsoft.com/office/powerpoint/2010/main" val="1199669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9C3D6-E1EA-24EE-5EBC-19B144EE09BB}"/>
              </a:ext>
            </a:extLst>
          </p:cNvPr>
          <p:cNvSpPr>
            <a:spLocks noGrp="1"/>
          </p:cNvSpPr>
          <p:nvPr>
            <p:ph type="body" sz="quarter" idx="10"/>
          </p:nvPr>
        </p:nvSpPr>
        <p:spPr/>
        <p:txBody>
          <a:bodyPr vert="horz" lIns="91440" tIns="45720" rIns="91440" bIns="45720" anchor="t"/>
          <a:lstStyle/>
          <a:p>
            <a:r>
              <a:rPr lang="en-GB" err="1">
                <a:latin typeface="Arial"/>
                <a:cs typeface="Arial"/>
              </a:rPr>
              <a:t>Atjaunotie</a:t>
            </a:r>
            <a:r>
              <a:rPr lang="en-GB">
                <a:latin typeface="Arial"/>
                <a:cs typeface="Arial"/>
              </a:rPr>
              <a:t> </a:t>
            </a:r>
            <a:r>
              <a:rPr lang="en-GB" err="1">
                <a:latin typeface="Arial"/>
                <a:cs typeface="Arial"/>
              </a:rPr>
              <a:t>balkoni</a:t>
            </a:r>
            <a:endParaRPr lang="en-GB" err="1"/>
          </a:p>
        </p:txBody>
      </p:sp>
      <p:sp>
        <p:nvSpPr>
          <p:cNvPr id="3" name="Text Placeholder 2">
            <a:extLst>
              <a:ext uri="{FF2B5EF4-FFF2-40B4-BE49-F238E27FC236}">
                <a16:creationId xmlns:a16="http://schemas.microsoft.com/office/drawing/2014/main" id="{9DE9E752-9DAA-8EFF-4045-2F3FCD2DC0FC}"/>
              </a:ext>
            </a:extLst>
          </p:cNvPr>
          <p:cNvSpPr>
            <a:spLocks noGrp="1"/>
          </p:cNvSpPr>
          <p:nvPr>
            <p:ph type="body" sz="quarter" idx="11"/>
          </p:nvPr>
        </p:nvSpPr>
        <p:spPr/>
        <p:txBody>
          <a:bodyPr/>
          <a:lstStyle/>
          <a:p>
            <a:endParaRPr lang="en-GB"/>
          </a:p>
        </p:txBody>
      </p:sp>
      <p:pic>
        <p:nvPicPr>
          <p:cNvPr id="4" name="Picture 3" descr="A building with balconies and a blue sky&#10;&#10;Description automatically generated">
            <a:extLst>
              <a:ext uri="{FF2B5EF4-FFF2-40B4-BE49-F238E27FC236}">
                <a16:creationId xmlns:a16="http://schemas.microsoft.com/office/drawing/2014/main" id="{139FAE8D-4744-D1E2-C378-F9BFD66DD434}"/>
              </a:ext>
            </a:extLst>
          </p:cNvPr>
          <p:cNvPicPr>
            <a:picLocks noChangeAspect="1"/>
          </p:cNvPicPr>
          <p:nvPr/>
        </p:nvPicPr>
        <p:blipFill>
          <a:blip r:embed="rId2"/>
          <a:stretch>
            <a:fillRect/>
          </a:stretch>
        </p:blipFill>
        <p:spPr>
          <a:xfrm>
            <a:off x="587405" y="820139"/>
            <a:ext cx="3785379" cy="3330695"/>
          </a:xfrm>
          <a:prstGeom prst="rect">
            <a:avLst/>
          </a:prstGeom>
        </p:spPr>
      </p:pic>
      <p:pic>
        <p:nvPicPr>
          <p:cNvPr id="5" name="Picture 4" descr="A building with balconies and windows&#10;&#10;Description automatically generated">
            <a:extLst>
              <a:ext uri="{FF2B5EF4-FFF2-40B4-BE49-F238E27FC236}">
                <a16:creationId xmlns:a16="http://schemas.microsoft.com/office/drawing/2014/main" id="{C18BD7E0-57B9-5950-E6CB-480EA5E76270}"/>
              </a:ext>
            </a:extLst>
          </p:cNvPr>
          <p:cNvPicPr>
            <a:picLocks noChangeAspect="1"/>
          </p:cNvPicPr>
          <p:nvPr/>
        </p:nvPicPr>
        <p:blipFill>
          <a:blip r:embed="rId3"/>
          <a:stretch>
            <a:fillRect/>
          </a:stretch>
        </p:blipFill>
        <p:spPr>
          <a:xfrm>
            <a:off x="4718739" y="760652"/>
            <a:ext cx="3847201" cy="3395752"/>
          </a:xfrm>
          <a:prstGeom prst="rect">
            <a:avLst/>
          </a:prstGeom>
        </p:spPr>
      </p:pic>
    </p:spTree>
    <p:extLst>
      <p:ext uri="{BB962C8B-B14F-4D97-AF65-F5344CB8AC3E}">
        <p14:creationId xmlns:p14="http://schemas.microsoft.com/office/powerpoint/2010/main" val="1269128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8E45-606D-839F-405F-69A0BF2911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D57507-4AE3-1640-31D7-CDDEDEBA04C2}"/>
              </a:ext>
            </a:extLst>
          </p:cNvPr>
          <p:cNvSpPr>
            <a:spLocks noGrp="1"/>
          </p:cNvSpPr>
          <p:nvPr>
            <p:ph type="body" sz="quarter" idx="10"/>
          </p:nvPr>
        </p:nvSpPr>
        <p:spPr/>
        <p:txBody>
          <a:bodyPr vert="horz" lIns="91440" tIns="45720" rIns="91440" bIns="45720" anchor="t"/>
          <a:lstStyle/>
          <a:p>
            <a:r>
              <a:rPr lang="en-GB" err="1">
                <a:latin typeface="Arial"/>
                <a:cs typeface="Arial"/>
              </a:rPr>
              <a:t>Atjaunotie</a:t>
            </a:r>
            <a:r>
              <a:rPr lang="en-GB">
                <a:latin typeface="Arial"/>
                <a:cs typeface="Arial"/>
              </a:rPr>
              <a:t> </a:t>
            </a:r>
            <a:r>
              <a:rPr lang="en-GB" err="1">
                <a:latin typeface="Arial"/>
                <a:cs typeface="Arial"/>
              </a:rPr>
              <a:t>balkoni</a:t>
            </a:r>
            <a:endParaRPr lang="en-GB" err="1"/>
          </a:p>
        </p:txBody>
      </p:sp>
      <p:sp>
        <p:nvSpPr>
          <p:cNvPr id="3" name="Text Placeholder 2">
            <a:extLst>
              <a:ext uri="{FF2B5EF4-FFF2-40B4-BE49-F238E27FC236}">
                <a16:creationId xmlns:a16="http://schemas.microsoft.com/office/drawing/2014/main" id="{F617C2C8-1BE2-7C7F-8E20-3F2D4C6BBA40}"/>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243DC798-2F07-7EE0-1ED4-F5F1528528D3}"/>
              </a:ext>
            </a:extLst>
          </p:cNvPr>
          <p:cNvPicPr>
            <a:picLocks noChangeAspect="1"/>
          </p:cNvPicPr>
          <p:nvPr/>
        </p:nvPicPr>
        <p:blipFill>
          <a:blip r:embed="rId2"/>
          <a:stretch>
            <a:fillRect/>
          </a:stretch>
        </p:blipFill>
        <p:spPr>
          <a:xfrm>
            <a:off x="605646" y="802885"/>
            <a:ext cx="3349925" cy="3386767"/>
          </a:xfrm>
          <a:prstGeom prst="rect">
            <a:avLst/>
          </a:prstGeom>
        </p:spPr>
      </p:pic>
      <p:pic>
        <p:nvPicPr>
          <p:cNvPr id="7" name="Picture 6" descr="A building with a satellite dish&#10;&#10;Description automatically generated">
            <a:extLst>
              <a:ext uri="{FF2B5EF4-FFF2-40B4-BE49-F238E27FC236}">
                <a16:creationId xmlns:a16="http://schemas.microsoft.com/office/drawing/2014/main" id="{0794F719-1842-E998-802E-8FAFD3CEB701}"/>
              </a:ext>
            </a:extLst>
          </p:cNvPr>
          <p:cNvPicPr>
            <a:picLocks noChangeAspect="1"/>
          </p:cNvPicPr>
          <p:nvPr/>
        </p:nvPicPr>
        <p:blipFill>
          <a:blip r:embed="rId3"/>
          <a:stretch>
            <a:fillRect/>
          </a:stretch>
        </p:blipFill>
        <p:spPr>
          <a:xfrm>
            <a:off x="4402527" y="897417"/>
            <a:ext cx="3638550" cy="3629025"/>
          </a:xfrm>
          <a:prstGeom prst="rect">
            <a:avLst/>
          </a:prstGeom>
        </p:spPr>
      </p:pic>
    </p:spTree>
    <p:extLst>
      <p:ext uri="{BB962C8B-B14F-4D97-AF65-F5344CB8AC3E}">
        <p14:creationId xmlns:p14="http://schemas.microsoft.com/office/powerpoint/2010/main" val="93072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790A2-5865-0C7E-A7D8-7AFA6B7EFF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9AE4A6-7616-F5F9-7F72-571D14394E9B}"/>
              </a:ext>
            </a:extLst>
          </p:cNvPr>
          <p:cNvSpPr>
            <a:spLocks noGrp="1"/>
          </p:cNvSpPr>
          <p:nvPr>
            <p:ph type="body" sz="quarter" idx="10"/>
          </p:nvPr>
        </p:nvSpPr>
        <p:spPr/>
        <p:txBody>
          <a:bodyPr vert="horz" lIns="91440" tIns="45720" rIns="91440" bIns="45720" anchor="t"/>
          <a:lstStyle/>
          <a:p>
            <a:r>
              <a:rPr lang="en-GB" err="1">
                <a:latin typeface="Arial"/>
                <a:cs typeface="Arial"/>
              </a:rPr>
              <a:t>Atjaunotie</a:t>
            </a:r>
            <a:r>
              <a:rPr lang="en-GB">
                <a:latin typeface="Arial"/>
                <a:cs typeface="Arial"/>
              </a:rPr>
              <a:t> </a:t>
            </a:r>
            <a:r>
              <a:rPr lang="en-GB" err="1">
                <a:latin typeface="Arial"/>
                <a:cs typeface="Arial"/>
              </a:rPr>
              <a:t>balkoni</a:t>
            </a:r>
            <a:endParaRPr lang="en-GB" err="1"/>
          </a:p>
        </p:txBody>
      </p:sp>
      <p:sp>
        <p:nvSpPr>
          <p:cNvPr id="3" name="Text Placeholder 2">
            <a:extLst>
              <a:ext uri="{FF2B5EF4-FFF2-40B4-BE49-F238E27FC236}">
                <a16:creationId xmlns:a16="http://schemas.microsoft.com/office/drawing/2014/main" id="{7F4F4B9C-1928-3556-D591-3ED5C743527C}"/>
              </a:ext>
            </a:extLst>
          </p:cNvPr>
          <p:cNvSpPr>
            <a:spLocks noGrp="1"/>
          </p:cNvSpPr>
          <p:nvPr>
            <p:ph type="body" sz="quarter" idx="11"/>
          </p:nvPr>
        </p:nvSpPr>
        <p:spPr/>
        <p:txBody>
          <a:bodyPr/>
          <a:lstStyle/>
          <a:p>
            <a:endParaRPr lang="en-GB"/>
          </a:p>
        </p:txBody>
      </p:sp>
      <p:pic>
        <p:nvPicPr>
          <p:cNvPr id="4" name="Picture 3" descr="A balcony with a metal roof&#10;&#10;Description automatically generated">
            <a:extLst>
              <a:ext uri="{FF2B5EF4-FFF2-40B4-BE49-F238E27FC236}">
                <a16:creationId xmlns:a16="http://schemas.microsoft.com/office/drawing/2014/main" id="{D7A23E98-257F-A18A-22A6-B7D26F0FB6EE}"/>
              </a:ext>
            </a:extLst>
          </p:cNvPr>
          <p:cNvPicPr>
            <a:picLocks noChangeAspect="1"/>
          </p:cNvPicPr>
          <p:nvPr/>
        </p:nvPicPr>
        <p:blipFill>
          <a:blip r:embed="rId2"/>
          <a:stretch>
            <a:fillRect/>
          </a:stretch>
        </p:blipFill>
        <p:spPr>
          <a:xfrm>
            <a:off x="539690" y="689754"/>
            <a:ext cx="3600450" cy="3505200"/>
          </a:xfrm>
          <a:prstGeom prst="rect">
            <a:avLst/>
          </a:prstGeom>
        </p:spPr>
      </p:pic>
      <p:pic>
        <p:nvPicPr>
          <p:cNvPr id="5" name="Picture 4">
            <a:extLst>
              <a:ext uri="{FF2B5EF4-FFF2-40B4-BE49-F238E27FC236}">
                <a16:creationId xmlns:a16="http://schemas.microsoft.com/office/drawing/2014/main" id="{3CF4F980-9DD8-6FAA-734A-F57B5CE77E23}"/>
              </a:ext>
            </a:extLst>
          </p:cNvPr>
          <p:cNvPicPr>
            <a:picLocks noChangeAspect="1"/>
          </p:cNvPicPr>
          <p:nvPr/>
        </p:nvPicPr>
        <p:blipFill>
          <a:blip r:embed="rId3"/>
          <a:stretch>
            <a:fillRect/>
          </a:stretch>
        </p:blipFill>
        <p:spPr>
          <a:xfrm>
            <a:off x="4622950" y="693438"/>
            <a:ext cx="3629025" cy="3152775"/>
          </a:xfrm>
          <a:prstGeom prst="rect">
            <a:avLst/>
          </a:prstGeom>
        </p:spPr>
      </p:pic>
    </p:spTree>
    <p:extLst>
      <p:ext uri="{BB962C8B-B14F-4D97-AF65-F5344CB8AC3E}">
        <p14:creationId xmlns:p14="http://schemas.microsoft.com/office/powerpoint/2010/main" val="1640578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116D1-6F6F-984F-39FD-EEF71E88063F}"/>
              </a:ext>
            </a:extLst>
          </p:cNvPr>
          <p:cNvSpPr>
            <a:spLocks noGrp="1"/>
          </p:cNvSpPr>
          <p:nvPr>
            <p:ph type="body" sz="quarter" idx="10"/>
          </p:nvPr>
        </p:nvSpPr>
        <p:spPr/>
        <p:txBody>
          <a:bodyPr vert="horz" lIns="91440" tIns="45720" rIns="91440" bIns="45720" anchor="t"/>
          <a:lstStyle/>
          <a:p>
            <a:r>
              <a:rPr lang="en-GB">
                <a:latin typeface="Arial"/>
                <a:cs typeface="Arial"/>
              </a:rPr>
              <a:t>Citas </a:t>
            </a:r>
            <a:r>
              <a:rPr lang="en-GB" err="1">
                <a:latin typeface="Arial"/>
                <a:cs typeface="Arial"/>
              </a:rPr>
              <a:t>būves</a:t>
            </a:r>
            <a:r>
              <a:rPr lang="en-GB">
                <a:latin typeface="Arial"/>
                <a:cs typeface="Arial"/>
              </a:rPr>
              <a:t> </a:t>
            </a:r>
            <a:r>
              <a:rPr lang="en-GB" err="1">
                <a:latin typeface="Arial"/>
                <a:cs typeface="Arial"/>
              </a:rPr>
              <a:t>daļas</a:t>
            </a:r>
            <a:r>
              <a:rPr lang="en-GB">
                <a:latin typeface="Arial"/>
                <a:cs typeface="Arial"/>
              </a:rPr>
              <a:t>: kāpnes</a:t>
            </a:r>
            <a:endParaRPr lang="en-GB" err="1"/>
          </a:p>
        </p:txBody>
      </p:sp>
      <p:sp>
        <p:nvSpPr>
          <p:cNvPr id="3" name="Text Placeholder 2">
            <a:extLst>
              <a:ext uri="{FF2B5EF4-FFF2-40B4-BE49-F238E27FC236}">
                <a16:creationId xmlns:a16="http://schemas.microsoft.com/office/drawing/2014/main" id="{0927BF5A-46C1-61E2-2CF3-78677D6D0526}"/>
              </a:ext>
            </a:extLst>
          </p:cNvPr>
          <p:cNvSpPr>
            <a:spLocks noGrp="1"/>
          </p:cNvSpPr>
          <p:nvPr>
            <p:ph type="body" sz="quarter" idx="11"/>
          </p:nvPr>
        </p:nvSpPr>
        <p:spPr>
          <a:xfrm>
            <a:off x="542925" y="898525"/>
            <a:ext cx="4360653" cy="4330700"/>
          </a:xfrm>
        </p:spPr>
        <p:txBody>
          <a:bodyPr vert="horz" lIns="91440" tIns="45720" rIns="91440" bIns="45720" anchor="t"/>
          <a:lstStyle/>
          <a:p>
            <a:pPr algn="just"/>
            <a:endParaRPr lang="en-GB" dirty="0">
              <a:latin typeface="Arial"/>
              <a:cs typeface="Arial"/>
            </a:endParaRPr>
          </a:p>
          <a:p>
            <a:pPr algn="just"/>
            <a:r>
              <a:rPr lang="en-GB" dirty="0" err="1">
                <a:latin typeface="Arial"/>
                <a:cs typeface="Arial"/>
              </a:rPr>
              <a:t>Atvērumi</a:t>
            </a:r>
            <a:r>
              <a:rPr lang="en-GB" dirty="0">
                <a:latin typeface="Arial"/>
                <a:cs typeface="Arial"/>
              </a:rPr>
              <a:t> </a:t>
            </a:r>
            <a:r>
              <a:rPr lang="en-GB" dirty="0" err="1">
                <a:latin typeface="Arial"/>
                <a:cs typeface="Arial"/>
              </a:rPr>
              <a:t>izveidoti</a:t>
            </a:r>
            <a:r>
              <a:rPr lang="en-GB" dirty="0">
                <a:latin typeface="Arial"/>
                <a:cs typeface="Arial"/>
              </a:rPr>
              <a:t> </a:t>
            </a:r>
            <a:r>
              <a:rPr lang="en-GB" dirty="0" err="1">
                <a:latin typeface="Arial"/>
                <a:cs typeface="Arial"/>
              </a:rPr>
              <a:t>vienā</a:t>
            </a:r>
            <a:r>
              <a:rPr lang="en-GB" dirty="0">
                <a:latin typeface="Arial"/>
                <a:cs typeface="Arial"/>
              </a:rPr>
              <a:t> no </a:t>
            </a:r>
            <a:r>
              <a:rPr lang="en-GB" dirty="0" err="1">
                <a:latin typeface="Arial"/>
                <a:cs typeface="Arial"/>
              </a:rPr>
              <a:t>divām</a:t>
            </a:r>
            <a:r>
              <a:rPr lang="en-GB" dirty="0">
                <a:latin typeface="Arial"/>
                <a:cs typeface="Arial"/>
              </a:rPr>
              <a:t> </a:t>
            </a:r>
            <a:r>
              <a:rPr lang="en-GB" dirty="0" err="1">
                <a:latin typeface="Arial"/>
                <a:cs typeface="Arial"/>
              </a:rPr>
              <a:t>kāpņu</a:t>
            </a:r>
            <a:r>
              <a:rPr lang="en-GB" dirty="0">
                <a:latin typeface="Arial"/>
                <a:cs typeface="Arial"/>
              </a:rPr>
              <a:t> </a:t>
            </a:r>
            <a:r>
              <a:rPr lang="en-GB" dirty="0" err="1">
                <a:latin typeface="Arial"/>
                <a:cs typeface="Arial"/>
              </a:rPr>
              <a:t>laida</a:t>
            </a:r>
            <a:r>
              <a:rPr lang="en-GB" dirty="0">
                <a:latin typeface="Arial"/>
                <a:cs typeface="Arial"/>
              </a:rPr>
              <a:t> </a:t>
            </a:r>
            <a:r>
              <a:rPr lang="en-GB" dirty="0" err="1">
                <a:latin typeface="Arial"/>
                <a:cs typeface="Arial"/>
              </a:rPr>
              <a:t>nesošajām</a:t>
            </a:r>
            <a:r>
              <a:rPr lang="en-GB" dirty="0">
                <a:latin typeface="Arial"/>
                <a:cs typeface="Arial"/>
              </a:rPr>
              <a:t> </a:t>
            </a:r>
            <a:r>
              <a:rPr lang="en-GB" dirty="0" err="1">
                <a:latin typeface="Arial"/>
                <a:cs typeface="Arial"/>
              </a:rPr>
              <a:t>ribām</a:t>
            </a:r>
            <a:r>
              <a:rPr lang="en-GB" dirty="0">
                <a:latin typeface="Arial"/>
                <a:cs typeface="Arial"/>
              </a:rPr>
              <a:t>, </a:t>
            </a:r>
            <a:r>
              <a:rPr lang="en-GB" dirty="0" err="1">
                <a:latin typeface="Arial"/>
                <a:cs typeface="Arial"/>
              </a:rPr>
              <a:t>bojājot</a:t>
            </a:r>
            <a:r>
              <a:rPr lang="en-GB" dirty="0">
                <a:latin typeface="Arial"/>
                <a:cs typeface="Arial"/>
              </a:rPr>
              <a:t>/</a:t>
            </a:r>
            <a:r>
              <a:rPr lang="en-GB" dirty="0" err="1">
                <a:latin typeface="Arial"/>
                <a:cs typeface="Arial"/>
              </a:rPr>
              <a:t>pārgriežot</a:t>
            </a:r>
            <a:r>
              <a:rPr lang="en-GB" dirty="0">
                <a:latin typeface="Arial"/>
                <a:cs typeface="Arial"/>
              </a:rPr>
              <a:t> </a:t>
            </a:r>
            <a:r>
              <a:rPr lang="en-GB" dirty="0" err="1">
                <a:latin typeface="Arial"/>
                <a:cs typeface="Arial"/>
              </a:rPr>
              <a:t>darba</a:t>
            </a:r>
            <a:r>
              <a:rPr lang="en-GB" dirty="0">
                <a:latin typeface="Arial"/>
                <a:cs typeface="Arial"/>
              </a:rPr>
              <a:t> </a:t>
            </a:r>
            <a:r>
              <a:rPr lang="en-GB" dirty="0" err="1">
                <a:latin typeface="Arial"/>
                <a:cs typeface="Arial"/>
              </a:rPr>
              <a:t>stiegrojumu</a:t>
            </a:r>
            <a:r>
              <a:rPr lang="en-GB" dirty="0">
                <a:latin typeface="Arial"/>
                <a:cs typeface="Arial"/>
              </a:rPr>
              <a:t>. </a:t>
            </a:r>
          </a:p>
        </p:txBody>
      </p:sp>
      <p:pic>
        <p:nvPicPr>
          <p:cNvPr id="4" name="Picture 3" descr="A hole in a wall with a tube and a red arrow&#10;&#10;Description automatically generated">
            <a:extLst>
              <a:ext uri="{FF2B5EF4-FFF2-40B4-BE49-F238E27FC236}">
                <a16:creationId xmlns:a16="http://schemas.microsoft.com/office/drawing/2014/main" id="{0EDECD9C-10F0-299F-C991-D072C7A088A9}"/>
              </a:ext>
            </a:extLst>
          </p:cNvPr>
          <p:cNvPicPr>
            <a:picLocks noChangeAspect="1"/>
          </p:cNvPicPr>
          <p:nvPr/>
        </p:nvPicPr>
        <p:blipFill>
          <a:blip r:embed="rId2"/>
          <a:stretch>
            <a:fillRect/>
          </a:stretch>
        </p:blipFill>
        <p:spPr>
          <a:xfrm>
            <a:off x="5086351" y="894631"/>
            <a:ext cx="3920705" cy="3882605"/>
          </a:xfrm>
          <a:prstGeom prst="rect">
            <a:avLst/>
          </a:prstGeom>
        </p:spPr>
      </p:pic>
    </p:spTree>
    <p:extLst>
      <p:ext uri="{BB962C8B-B14F-4D97-AF65-F5344CB8AC3E}">
        <p14:creationId xmlns:p14="http://schemas.microsoft.com/office/powerpoint/2010/main" val="3214275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E35050-84A3-1D1D-FA07-A51304AC4239}"/>
              </a:ext>
            </a:extLst>
          </p:cNvPr>
          <p:cNvSpPr>
            <a:spLocks noGrp="1"/>
          </p:cNvSpPr>
          <p:nvPr>
            <p:ph type="body" sz="quarter" idx="10"/>
          </p:nvPr>
        </p:nvSpPr>
        <p:spPr>
          <a:xfrm>
            <a:off x="542924" y="252413"/>
            <a:ext cx="6491855" cy="519651"/>
          </a:xfrm>
        </p:spPr>
        <p:txBody>
          <a:bodyPr vert="horz" lIns="91440" tIns="45720" rIns="91440" bIns="45720" anchor="t"/>
          <a:lstStyle/>
          <a:p>
            <a:r>
              <a:rPr lang="en-GB">
                <a:latin typeface="Arial"/>
                <a:cs typeface="Arial"/>
              </a:rPr>
              <a:t>Citas </a:t>
            </a:r>
            <a:r>
              <a:rPr lang="en-GB" err="1">
                <a:latin typeface="Arial"/>
                <a:cs typeface="Arial"/>
              </a:rPr>
              <a:t>būves</a:t>
            </a:r>
            <a:r>
              <a:rPr lang="en-GB">
                <a:latin typeface="Arial"/>
                <a:cs typeface="Arial"/>
              </a:rPr>
              <a:t> </a:t>
            </a:r>
            <a:r>
              <a:rPr lang="en-GB" err="1">
                <a:latin typeface="Arial"/>
                <a:cs typeface="Arial"/>
              </a:rPr>
              <a:t>daļas</a:t>
            </a:r>
            <a:r>
              <a:rPr lang="en-GB">
                <a:latin typeface="Arial"/>
                <a:cs typeface="Arial"/>
              </a:rPr>
              <a:t>: </a:t>
            </a:r>
            <a:r>
              <a:rPr lang="en-GB" err="1">
                <a:latin typeface="Arial"/>
                <a:cs typeface="Arial"/>
              </a:rPr>
              <a:t>ventilācijas</a:t>
            </a:r>
            <a:r>
              <a:rPr lang="en-GB">
                <a:latin typeface="Arial"/>
                <a:cs typeface="Arial"/>
              </a:rPr>
              <a:t> </a:t>
            </a:r>
            <a:r>
              <a:rPr lang="en-GB" err="1">
                <a:latin typeface="Arial"/>
                <a:cs typeface="Arial"/>
              </a:rPr>
              <a:t>kanāli</a:t>
            </a:r>
            <a:endParaRPr lang="en-GB" err="1"/>
          </a:p>
        </p:txBody>
      </p:sp>
      <p:sp>
        <p:nvSpPr>
          <p:cNvPr id="3" name="Text Placeholder 2">
            <a:extLst>
              <a:ext uri="{FF2B5EF4-FFF2-40B4-BE49-F238E27FC236}">
                <a16:creationId xmlns:a16="http://schemas.microsoft.com/office/drawing/2014/main" id="{E1D9D032-5D0C-C463-5974-567275113BEF}"/>
              </a:ext>
            </a:extLst>
          </p:cNvPr>
          <p:cNvSpPr>
            <a:spLocks noGrp="1"/>
          </p:cNvSpPr>
          <p:nvPr>
            <p:ph type="body" sz="quarter" idx="11"/>
          </p:nvPr>
        </p:nvSpPr>
        <p:spPr>
          <a:xfrm>
            <a:off x="542925" y="898525"/>
            <a:ext cx="4080294" cy="4330700"/>
          </a:xfrm>
        </p:spPr>
        <p:txBody>
          <a:bodyPr vert="horz" lIns="91440" tIns="45720" rIns="91440" bIns="45720" anchor="t"/>
          <a:lstStyle/>
          <a:p>
            <a:r>
              <a:rPr lang="en-GB" err="1">
                <a:latin typeface="Arial"/>
                <a:cs typeface="Arial"/>
              </a:rPr>
              <a:t>Mūra</a:t>
            </a:r>
            <a:r>
              <a:rPr lang="en-GB">
                <a:latin typeface="Arial"/>
                <a:cs typeface="Arial"/>
              </a:rPr>
              <a:t> </a:t>
            </a:r>
            <a:r>
              <a:rPr lang="en-GB" err="1">
                <a:latin typeface="Arial"/>
                <a:cs typeface="Arial"/>
              </a:rPr>
              <a:t>ventilācijas</a:t>
            </a:r>
            <a:r>
              <a:rPr lang="en-GB">
                <a:latin typeface="Arial"/>
                <a:cs typeface="Arial"/>
              </a:rPr>
              <a:t> </a:t>
            </a:r>
            <a:r>
              <a:rPr lang="en-GB" err="1">
                <a:latin typeface="Arial"/>
                <a:cs typeface="Arial"/>
              </a:rPr>
              <a:t>kanāli</a:t>
            </a:r>
            <a:r>
              <a:rPr lang="en-GB">
                <a:latin typeface="Arial"/>
                <a:cs typeface="Arial"/>
              </a:rPr>
              <a:t> </a:t>
            </a:r>
            <a:r>
              <a:rPr lang="en-GB" err="1">
                <a:latin typeface="Arial"/>
                <a:cs typeface="Arial"/>
              </a:rPr>
              <a:t>lielākoties</a:t>
            </a:r>
            <a:r>
              <a:rPr lang="en-GB">
                <a:latin typeface="Arial"/>
                <a:cs typeface="Arial"/>
              </a:rPr>
              <a:t> </a:t>
            </a:r>
            <a:r>
              <a:rPr lang="en-GB" err="1">
                <a:latin typeface="Arial"/>
                <a:cs typeface="Arial"/>
              </a:rPr>
              <a:t>ir</a:t>
            </a:r>
            <a:r>
              <a:rPr lang="en-GB">
                <a:latin typeface="Arial"/>
                <a:cs typeface="Arial"/>
              </a:rPr>
              <a:t> bez </a:t>
            </a:r>
            <a:r>
              <a:rPr lang="en-GB" err="1">
                <a:latin typeface="Arial"/>
                <a:cs typeface="Arial"/>
              </a:rPr>
              <a:t>nosegelementiem</a:t>
            </a:r>
            <a:r>
              <a:rPr lang="en-GB">
                <a:latin typeface="Arial"/>
                <a:cs typeface="Arial"/>
              </a:rPr>
              <a:t>, un kanālu virsjumta daļām ir konstatēti </a:t>
            </a:r>
            <a:r>
              <a:rPr lang="en-GB" err="1">
                <a:latin typeface="Arial"/>
                <a:cs typeface="Arial"/>
              </a:rPr>
              <a:t>dažāda</a:t>
            </a:r>
            <a:r>
              <a:rPr lang="en-GB">
                <a:latin typeface="Arial"/>
                <a:cs typeface="Arial"/>
              </a:rPr>
              <a:t> </a:t>
            </a:r>
            <a:r>
              <a:rPr lang="en-GB" err="1">
                <a:latin typeface="Arial"/>
                <a:cs typeface="Arial"/>
              </a:rPr>
              <a:t>apjoma</a:t>
            </a:r>
            <a:r>
              <a:rPr lang="en-GB">
                <a:latin typeface="Arial"/>
                <a:cs typeface="Arial"/>
              </a:rPr>
              <a:t> </a:t>
            </a:r>
            <a:r>
              <a:rPr lang="en-GB" err="1">
                <a:latin typeface="Arial"/>
                <a:cs typeface="Arial"/>
              </a:rPr>
              <a:t>mūra</a:t>
            </a:r>
            <a:r>
              <a:rPr lang="en-GB">
                <a:latin typeface="Arial"/>
                <a:cs typeface="Arial"/>
              </a:rPr>
              <a:t> </a:t>
            </a:r>
            <a:r>
              <a:rPr lang="en-GB" err="1">
                <a:latin typeface="Arial"/>
                <a:cs typeface="Arial"/>
              </a:rPr>
              <a:t>bojājumi</a:t>
            </a:r>
            <a:r>
              <a:rPr lang="en-GB">
                <a:latin typeface="Arial"/>
                <a:cs typeface="Arial"/>
              </a:rPr>
              <a:t>, </a:t>
            </a:r>
            <a:r>
              <a:rPr lang="en-GB" err="1">
                <a:latin typeface="Arial"/>
                <a:cs typeface="Arial"/>
              </a:rPr>
              <a:t>lokāli</a:t>
            </a:r>
            <a:r>
              <a:rPr lang="en-GB">
                <a:latin typeface="Arial"/>
                <a:cs typeface="Arial"/>
              </a:rPr>
              <a:t> </a:t>
            </a:r>
            <a:r>
              <a:rPr lang="en-GB" err="1">
                <a:latin typeface="Arial"/>
                <a:cs typeface="Arial"/>
              </a:rPr>
              <a:t>pastāv</a:t>
            </a:r>
            <a:r>
              <a:rPr lang="en-GB">
                <a:latin typeface="Arial"/>
                <a:cs typeface="Arial"/>
              </a:rPr>
              <a:t> </a:t>
            </a:r>
            <a:r>
              <a:rPr lang="en-GB" err="1">
                <a:latin typeface="Arial"/>
                <a:cs typeface="Arial"/>
              </a:rPr>
              <a:t>elementu</a:t>
            </a:r>
            <a:r>
              <a:rPr lang="en-GB">
                <a:latin typeface="Arial"/>
                <a:cs typeface="Arial"/>
              </a:rPr>
              <a:t> </a:t>
            </a:r>
            <a:r>
              <a:rPr lang="en-GB" err="1">
                <a:latin typeface="Arial"/>
                <a:cs typeface="Arial"/>
              </a:rPr>
              <a:t>krišanas</a:t>
            </a:r>
            <a:r>
              <a:rPr lang="en-GB">
                <a:latin typeface="Arial"/>
                <a:cs typeface="Arial"/>
              </a:rPr>
              <a:t> risks.</a:t>
            </a:r>
            <a:endParaRPr lang="en-US">
              <a:latin typeface="Arial"/>
              <a:cs typeface="Arial"/>
            </a:endParaRPr>
          </a:p>
        </p:txBody>
      </p:sp>
      <p:pic>
        <p:nvPicPr>
          <p:cNvPr id="4" name="Picture 3" descr="A brick wall on a roof&#10;&#10;Description automatically generated">
            <a:extLst>
              <a:ext uri="{FF2B5EF4-FFF2-40B4-BE49-F238E27FC236}">
                <a16:creationId xmlns:a16="http://schemas.microsoft.com/office/drawing/2014/main" id="{B4B1F63C-AF4C-5124-72B3-0398E5C4CCC2}"/>
              </a:ext>
            </a:extLst>
          </p:cNvPr>
          <p:cNvPicPr>
            <a:picLocks noChangeAspect="1"/>
          </p:cNvPicPr>
          <p:nvPr/>
        </p:nvPicPr>
        <p:blipFill>
          <a:blip r:embed="rId2"/>
          <a:stretch>
            <a:fillRect/>
          </a:stretch>
        </p:blipFill>
        <p:spPr>
          <a:xfrm>
            <a:off x="4848854" y="972358"/>
            <a:ext cx="3845764" cy="3845764"/>
          </a:xfrm>
          <a:prstGeom prst="rect">
            <a:avLst/>
          </a:prstGeom>
        </p:spPr>
      </p:pic>
    </p:spTree>
    <p:extLst>
      <p:ext uri="{BB962C8B-B14F-4D97-AF65-F5344CB8AC3E}">
        <p14:creationId xmlns:p14="http://schemas.microsoft.com/office/powerpoint/2010/main" val="2229690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445EC-4C1F-B473-A406-B48CF9DE03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960A866-13C4-5191-C871-A3A83C44BCC0}"/>
              </a:ext>
            </a:extLst>
          </p:cNvPr>
          <p:cNvSpPr>
            <a:spLocks noGrp="1"/>
          </p:cNvSpPr>
          <p:nvPr>
            <p:ph type="body" sz="quarter" idx="10"/>
          </p:nvPr>
        </p:nvSpPr>
        <p:spPr>
          <a:xfrm>
            <a:off x="542924" y="252413"/>
            <a:ext cx="6491855" cy="519651"/>
          </a:xfrm>
        </p:spPr>
        <p:txBody>
          <a:bodyPr vert="horz" lIns="91440" tIns="45720" rIns="91440" bIns="45720" anchor="t"/>
          <a:lstStyle/>
          <a:p>
            <a:r>
              <a:rPr lang="en-GB" dirty="0" err="1">
                <a:latin typeface="Arial"/>
                <a:cs typeface="Arial"/>
              </a:rPr>
              <a:t>Kopvērtējums</a:t>
            </a:r>
            <a:endParaRPr lang="lv-LV" dirty="0" err="1"/>
          </a:p>
        </p:txBody>
      </p:sp>
      <p:pic>
        <p:nvPicPr>
          <p:cNvPr id="7" name="Attēls 6" descr="Attēls, kurā ir teksts, fonts, balts&#10;&#10;Apraksts ģenerēts automātiski">
            <a:extLst>
              <a:ext uri="{FF2B5EF4-FFF2-40B4-BE49-F238E27FC236}">
                <a16:creationId xmlns:a16="http://schemas.microsoft.com/office/drawing/2014/main" id="{71F471D0-CB55-C164-96C2-81B91F197327}"/>
              </a:ext>
            </a:extLst>
          </p:cNvPr>
          <p:cNvPicPr>
            <a:picLocks noChangeAspect="1"/>
          </p:cNvPicPr>
          <p:nvPr/>
        </p:nvPicPr>
        <p:blipFill>
          <a:blip r:embed="rId2"/>
          <a:stretch>
            <a:fillRect/>
          </a:stretch>
        </p:blipFill>
        <p:spPr>
          <a:xfrm>
            <a:off x="579664" y="1264597"/>
            <a:ext cx="7658100" cy="532412"/>
          </a:xfrm>
          <a:prstGeom prst="rect">
            <a:avLst/>
          </a:prstGeom>
        </p:spPr>
      </p:pic>
      <p:pic>
        <p:nvPicPr>
          <p:cNvPr id="8" name="Attēls 7" descr="Attēls, kurā ir teksts, fonts, ekrānuzņēmums, balts&#10;&#10;Apraksts ģenerēts automātiski">
            <a:extLst>
              <a:ext uri="{FF2B5EF4-FFF2-40B4-BE49-F238E27FC236}">
                <a16:creationId xmlns:a16="http://schemas.microsoft.com/office/drawing/2014/main" id="{8876EA96-D628-E33C-5A38-6B5FA31848FC}"/>
              </a:ext>
            </a:extLst>
          </p:cNvPr>
          <p:cNvPicPr>
            <a:picLocks noChangeAspect="1"/>
          </p:cNvPicPr>
          <p:nvPr/>
        </p:nvPicPr>
        <p:blipFill>
          <a:blip r:embed="rId3"/>
          <a:stretch>
            <a:fillRect/>
          </a:stretch>
        </p:blipFill>
        <p:spPr>
          <a:xfrm>
            <a:off x="599168" y="2215470"/>
            <a:ext cx="4604658" cy="1767341"/>
          </a:xfrm>
          <a:prstGeom prst="rect">
            <a:avLst/>
          </a:prstGeom>
        </p:spPr>
      </p:pic>
    </p:spTree>
    <p:extLst>
      <p:ext uri="{BB962C8B-B14F-4D97-AF65-F5344CB8AC3E}">
        <p14:creationId xmlns:p14="http://schemas.microsoft.com/office/powerpoint/2010/main" val="2575252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6485" y="248206"/>
            <a:ext cx="7963572" cy="433387"/>
          </a:xfrm>
        </p:spPr>
        <p:txBody>
          <a:bodyPr/>
          <a:lstStyle/>
          <a:p>
            <a:r>
              <a:rPr lang="lv-LV"/>
              <a:t>Tipveida risinājumi</a:t>
            </a:r>
          </a:p>
        </p:txBody>
      </p:sp>
      <p:sp>
        <p:nvSpPr>
          <p:cNvPr id="6" name="Teksta vietturis 5">
            <a:extLst>
              <a:ext uri="{FF2B5EF4-FFF2-40B4-BE49-F238E27FC236}">
                <a16:creationId xmlns:a16="http://schemas.microsoft.com/office/drawing/2014/main" id="{8C2FA7DF-F374-48FB-8A5A-B19A9245A215}"/>
              </a:ext>
            </a:extLst>
          </p:cNvPr>
          <p:cNvSpPr>
            <a:spLocks noGrp="1"/>
          </p:cNvSpPr>
          <p:nvPr>
            <p:ph type="body" sz="quarter" idx="11"/>
          </p:nvPr>
        </p:nvSpPr>
        <p:spPr>
          <a:xfrm>
            <a:off x="536485" y="684768"/>
            <a:ext cx="8477250" cy="3410982"/>
          </a:xfrm>
        </p:spPr>
        <p:txBody>
          <a:bodyPr vert="horz" lIns="91440" tIns="45720" rIns="91440" bIns="45720" anchor="t"/>
          <a:lstStyle/>
          <a:p>
            <a:pPr algn="just"/>
            <a:r>
              <a:rPr lang="lv-LV" sz="1800" dirty="0">
                <a:latin typeface="Arial"/>
                <a:cs typeface="Arial"/>
              </a:rPr>
              <a:t>Ne mūra stabi, ne sienu mūris zem dzelzsbetona kores sijas nav stiegrots vai zem sijas nav veidota monolīta betona josla, kā rezultātā slodzes iedarbībā mūris plaisā. </a:t>
            </a:r>
            <a:endParaRPr lang="lv-LV"/>
          </a:p>
          <a:p>
            <a:pPr algn="just"/>
            <a:r>
              <a:rPr lang="lv-LV" sz="1800" dirty="0">
                <a:latin typeface="Arial"/>
                <a:cs typeface="Arial"/>
              </a:rPr>
              <a:t>Paredzēti trīs dažādi risinājumi: R1, R2 un R3</a:t>
            </a:r>
          </a:p>
          <a:p>
            <a:pPr algn="just"/>
            <a:endParaRPr lang="lv-LV" sz="1800" dirty="0"/>
          </a:p>
        </p:txBody>
      </p:sp>
      <p:pic>
        <p:nvPicPr>
          <p:cNvPr id="3" name="Attēls 2" descr="Attēls, kurā ir teksts, diagramma, rinda, paralēls&#10;&#10;Apraksts ģenerēts automātiski">
            <a:extLst>
              <a:ext uri="{FF2B5EF4-FFF2-40B4-BE49-F238E27FC236}">
                <a16:creationId xmlns:a16="http://schemas.microsoft.com/office/drawing/2014/main" id="{387BCEE0-BEC4-4242-93DD-CEE313D73F02}"/>
              </a:ext>
            </a:extLst>
          </p:cNvPr>
          <p:cNvPicPr>
            <a:picLocks noChangeAspect="1"/>
          </p:cNvPicPr>
          <p:nvPr/>
        </p:nvPicPr>
        <p:blipFill>
          <a:blip r:embed="rId2"/>
          <a:stretch>
            <a:fillRect/>
          </a:stretch>
        </p:blipFill>
        <p:spPr>
          <a:xfrm>
            <a:off x="401253" y="1892300"/>
            <a:ext cx="2143894" cy="3232150"/>
          </a:xfrm>
          <a:prstGeom prst="rect">
            <a:avLst/>
          </a:prstGeom>
        </p:spPr>
      </p:pic>
      <p:pic>
        <p:nvPicPr>
          <p:cNvPr id="4" name="Attēls 3" descr="Attēls, kurā ir teksts, diagramma, plāns, rinda&#10;&#10;Apraksts ģenerēts automātiski">
            <a:extLst>
              <a:ext uri="{FF2B5EF4-FFF2-40B4-BE49-F238E27FC236}">
                <a16:creationId xmlns:a16="http://schemas.microsoft.com/office/drawing/2014/main" id="{9E3DCB67-3EF7-0822-936C-98DDD0D1C5C6}"/>
              </a:ext>
            </a:extLst>
          </p:cNvPr>
          <p:cNvPicPr>
            <a:picLocks noChangeAspect="1"/>
          </p:cNvPicPr>
          <p:nvPr/>
        </p:nvPicPr>
        <p:blipFill>
          <a:blip r:embed="rId3"/>
          <a:stretch>
            <a:fillRect/>
          </a:stretch>
        </p:blipFill>
        <p:spPr>
          <a:xfrm>
            <a:off x="2607796" y="1879600"/>
            <a:ext cx="3763309" cy="3244850"/>
          </a:xfrm>
          <a:prstGeom prst="rect">
            <a:avLst/>
          </a:prstGeom>
        </p:spPr>
      </p:pic>
      <p:pic>
        <p:nvPicPr>
          <p:cNvPr id="5" name="Attēls 4" descr="Attēls, kurā ir teksts, diagramma, plāns, rasējums&#10;&#10;Apraksts ģenerēts automātiski">
            <a:extLst>
              <a:ext uri="{FF2B5EF4-FFF2-40B4-BE49-F238E27FC236}">
                <a16:creationId xmlns:a16="http://schemas.microsoft.com/office/drawing/2014/main" id="{0076365F-485B-87DF-6D65-4E80D1227BA2}"/>
              </a:ext>
            </a:extLst>
          </p:cNvPr>
          <p:cNvPicPr>
            <a:picLocks noChangeAspect="1"/>
          </p:cNvPicPr>
          <p:nvPr/>
        </p:nvPicPr>
        <p:blipFill>
          <a:blip r:embed="rId4"/>
          <a:stretch>
            <a:fillRect/>
          </a:stretch>
        </p:blipFill>
        <p:spPr>
          <a:xfrm>
            <a:off x="6414659" y="1879600"/>
            <a:ext cx="2607532" cy="3244850"/>
          </a:xfrm>
          <a:prstGeom prst="rect">
            <a:avLst/>
          </a:prstGeom>
        </p:spPr>
      </p:pic>
    </p:spTree>
    <p:extLst>
      <p:ext uri="{BB962C8B-B14F-4D97-AF65-F5344CB8AC3E}">
        <p14:creationId xmlns:p14="http://schemas.microsoft.com/office/powerpoint/2010/main" val="265147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D21071EB-D804-4729-9147-57C27D578B71}"/>
              </a:ext>
            </a:extLst>
          </p:cNvPr>
          <p:cNvSpPr>
            <a:spLocks noGrp="1"/>
          </p:cNvSpPr>
          <p:nvPr>
            <p:ph type="body" sz="quarter" idx="10"/>
          </p:nvPr>
        </p:nvSpPr>
        <p:spPr/>
        <p:txBody>
          <a:bodyPr/>
          <a:lstStyle/>
          <a:p>
            <a:r>
              <a:rPr lang="lv-LV"/>
              <a:t>Tipveida risinājumi</a:t>
            </a:r>
          </a:p>
        </p:txBody>
      </p:sp>
      <p:sp>
        <p:nvSpPr>
          <p:cNvPr id="5" name="Teksta vietturis 2">
            <a:extLst>
              <a:ext uri="{FF2B5EF4-FFF2-40B4-BE49-F238E27FC236}">
                <a16:creationId xmlns:a16="http://schemas.microsoft.com/office/drawing/2014/main" id="{8D2F24F6-92D9-44CE-9223-D9E9011FAA11}"/>
              </a:ext>
            </a:extLst>
          </p:cNvPr>
          <p:cNvSpPr txBox="1">
            <a:spLocks/>
          </p:cNvSpPr>
          <p:nvPr/>
        </p:nvSpPr>
        <p:spPr>
          <a:xfrm>
            <a:off x="1218255" y="1665890"/>
            <a:ext cx="1811557" cy="536486"/>
          </a:xfrm>
          <a:prstGeom prst="rect">
            <a:avLst/>
          </a:prstGeom>
        </p:spPr>
        <p:txBody>
          <a:bodyPr vert="horz" lIns="91440" tIns="45720" rIns="91440" bIns="45720" anchor="t"/>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latin typeface="Arial"/>
                <a:cs typeface="Arial"/>
              </a:rPr>
              <a:t>R1</a:t>
            </a:r>
            <a:endParaRPr lang="lv-LV" dirty="0"/>
          </a:p>
        </p:txBody>
      </p:sp>
      <p:pic>
        <p:nvPicPr>
          <p:cNvPr id="3" name="Attēls 2" descr="Attēls, kurā ir teksts, diagramma, plāns, rasējums&#10;&#10;Apraksts ģenerēts automātiski">
            <a:extLst>
              <a:ext uri="{FF2B5EF4-FFF2-40B4-BE49-F238E27FC236}">
                <a16:creationId xmlns:a16="http://schemas.microsoft.com/office/drawing/2014/main" id="{B430D3D4-CA5F-7892-A316-041459496CF2}"/>
              </a:ext>
            </a:extLst>
          </p:cNvPr>
          <p:cNvPicPr>
            <a:picLocks noChangeAspect="1"/>
          </p:cNvPicPr>
          <p:nvPr/>
        </p:nvPicPr>
        <p:blipFill>
          <a:blip r:embed="rId2"/>
          <a:stretch>
            <a:fillRect/>
          </a:stretch>
        </p:blipFill>
        <p:spPr>
          <a:xfrm>
            <a:off x="6636456" y="12700"/>
            <a:ext cx="2475087" cy="5118100"/>
          </a:xfrm>
          <a:prstGeom prst="rect">
            <a:avLst/>
          </a:prstGeom>
          <a:ln>
            <a:solidFill>
              <a:srgbClr val="3C3C3B"/>
            </a:solidFill>
          </a:ln>
        </p:spPr>
      </p:pic>
      <p:pic>
        <p:nvPicPr>
          <p:cNvPr id="7" name="Attēls 6" descr="Attēls, kurā ir teksts, diagramma, rinda, plāns&#10;&#10;Apraksts ģenerēts automātiski">
            <a:extLst>
              <a:ext uri="{FF2B5EF4-FFF2-40B4-BE49-F238E27FC236}">
                <a16:creationId xmlns:a16="http://schemas.microsoft.com/office/drawing/2014/main" id="{453A7EB4-7A74-0130-0817-D51D693376E0}"/>
              </a:ext>
            </a:extLst>
          </p:cNvPr>
          <p:cNvPicPr>
            <a:picLocks noChangeAspect="1"/>
          </p:cNvPicPr>
          <p:nvPr/>
        </p:nvPicPr>
        <p:blipFill>
          <a:blip r:embed="rId3"/>
          <a:stretch>
            <a:fillRect/>
          </a:stretch>
        </p:blipFill>
        <p:spPr>
          <a:xfrm>
            <a:off x="3511529" y="971395"/>
            <a:ext cx="2989498" cy="1962150"/>
          </a:xfrm>
          <a:prstGeom prst="rect">
            <a:avLst/>
          </a:prstGeom>
          <a:ln>
            <a:solidFill>
              <a:srgbClr val="3C3C3B"/>
            </a:solidFill>
          </a:ln>
        </p:spPr>
      </p:pic>
      <p:pic>
        <p:nvPicPr>
          <p:cNvPr id="9" name="Attēls 8" descr="Attēls, kurā ir teksts, ekrānuzņēmums, fonts, cipars&#10;&#10;Apraksts ģenerēts automātiski">
            <a:extLst>
              <a:ext uri="{FF2B5EF4-FFF2-40B4-BE49-F238E27FC236}">
                <a16:creationId xmlns:a16="http://schemas.microsoft.com/office/drawing/2014/main" id="{5F9497FE-8919-5637-045C-4E8AF05129D7}"/>
              </a:ext>
            </a:extLst>
          </p:cNvPr>
          <p:cNvPicPr>
            <a:picLocks noChangeAspect="1"/>
          </p:cNvPicPr>
          <p:nvPr/>
        </p:nvPicPr>
        <p:blipFill>
          <a:blip r:embed="rId4"/>
          <a:stretch>
            <a:fillRect/>
          </a:stretch>
        </p:blipFill>
        <p:spPr>
          <a:xfrm>
            <a:off x="411202" y="3143921"/>
            <a:ext cx="6119231" cy="1964062"/>
          </a:xfrm>
          <a:prstGeom prst="rect">
            <a:avLst/>
          </a:prstGeom>
        </p:spPr>
      </p:pic>
    </p:spTree>
    <p:extLst>
      <p:ext uri="{BB962C8B-B14F-4D97-AF65-F5344CB8AC3E}">
        <p14:creationId xmlns:p14="http://schemas.microsoft.com/office/powerpoint/2010/main" val="3283491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EAEF-9771-1EE4-4E88-DEED809DDCE1}"/>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B5C2D0D1-A6FB-BC1D-097F-A201D49DE4C3}"/>
              </a:ext>
            </a:extLst>
          </p:cNvPr>
          <p:cNvSpPr>
            <a:spLocks noGrp="1"/>
          </p:cNvSpPr>
          <p:nvPr>
            <p:ph type="body" sz="quarter" idx="10"/>
          </p:nvPr>
        </p:nvSpPr>
        <p:spPr/>
        <p:txBody>
          <a:bodyPr/>
          <a:lstStyle/>
          <a:p>
            <a:r>
              <a:rPr lang="lv-LV"/>
              <a:t>Tipveida risinājumi</a:t>
            </a:r>
          </a:p>
        </p:txBody>
      </p:sp>
      <p:sp>
        <p:nvSpPr>
          <p:cNvPr id="5" name="Teksta vietturis 2">
            <a:extLst>
              <a:ext uri="{FF2B5EF4-FFF2-40B4-BE49-F238E27FC236}">
                <a16:creationId xmlns:a16="http://schemas.microsoft.com/office/drawing/2014/main" id="{CC965C70-F283-9EC7-7A88-8B4D05C0472B}"/>
              </a:ext>
            </a:extLst>
          </p:cNvPr>
          <p:cNvSpPr txBox="1">
            <a:spLocks/>
          </p:cNvSpPr>
          <p:nvPr/>
        </p:nvSpPr>
        <p:spPr>
          <a:xfrm>
            <a:off x="347066" y="731975"/>
            <a:ext cx="2250636" cy="536486"/>
          </a:xfrm>
          <a:prstGeom prst="rect">
            <a:avLst/>
          </a:prstGeom>
        </p:spPr>
        <p:txBody>
          <a:bodyPr vert="horz" lIns="91440" tIns="45720" rIns="91440" bIns="45720" anchor="t"/>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latin typeface="Arial"/>
                <a:cs typeface="Arial"/>
              </a:rPr>
              <a:t>R2, R2.1, R2.2</a:t>
            </a:r>
            <a:endParaRPr lang="lv-LV" dirty="0"/>
          </a:p>
        </p:txBody>
      </p:sp>
      <p:pic>
        <p:nvPicPr>
          <p:cNvPr id="4" name="Attēls 3" descr="Attēls, kurā ir diagramma, teksts, rasējums, paralēls&#10;&#10;Apraksts ģenerēts automātiski">
            <a:extLst>
              <a:ext uri="{FF2B5EF4-FFF2-40B4-BE49-F238E27FC236}">
                <a16:creationId xmlns:a16="http://schemas.microsoft.com/office/drawing/2014/main" id="{FAAC5CFB-0323-8D77-DB4B-35B7CFFD5283}"/>
              </a:ext>
            </a:extLst>
          </p:cNvPr>
          <p:cNvPicPr>
            <a:picLocks noChangeAspect="1"/>
          </p:cNvPicPr>
          <p:nvPr/>
        </p:nvPicPr>
        <p:blipFill>
          <a:blip r:embed="rId2"/>
          <a:stretch>
            <a:fillRect/>
          </a:stretch>
        </p:blipFill>
        <p:spPr>
          <a:xfrm>
            <a:off x="6657852" y="55755"/>
            <a:ext cx="2393576" cy="5052897"/>
          </a:xfrm>
          <a:prstGeom prst="rect">
            <a:avLst/>
          </a:prstGeom>
          <a:ln>
            <a:solidFill>
              <a:srgbClr val="3C3C3B"/>
            </a:solidFill>
          </a:ln>
        </p:spPr>
      </p:pic>
      <p:pic>
        <p:nvPicPr>
          <p:cNvPr id="6" name="Attēls 5" descr="Attēls, kurā ir teksts, ekrānuzņēmums, diagramma, rinda&#10;&#10;Apraksts ģenerēts automātiski">
            <a:extLst>
              <a:ext uri="{FF2B5EF4-FFF2-40B4-BE49-F238E27FC236}">
                <a16:creationId xmlns:a16="http://schemas.microsoft.com/office/drawing/2014/main" id="{7859DD53-A41C-E1E2-95D4-92AD7808F282}"/>
              </a:ext>
            </a:extLst>
          </p:cNvPr>
          <p:cNvPicPr>
            <a:picLocks noChangeAspect="1"/>
          </p:cNvPicPr>
          <p:nvPr/>
        </p:nvPicPr>
        <p:blipFill>
          <a:blip r:embed="rId3"/>
          <a:stretch>
            <a:fillRect/>
          </a:stretch>
        </p:blipFill>
        <p:spPr>
          <a:xfrm>
            <a:off x="3052647" y="821134"/>
            <a:ext cx="3310519" cy="1730980"/>
          </a:xfrm>
          <a:prstGeom prst="rect">
            <a:avLst/>
          </a:prstGeom>
          <a:ln>
            <a:solidFill>
              <a:srgbClr val="3C3C3B"/>
            </a:solidFill>
          </a:ln>
        </p:spPr>
      </p:pic>
      <p:pic>
        <p:nvPicPr>
          <p:cNvPr id="8" name="Attēls 7" descr="Attēls, kurā ir teksts, ekrānuzņēmums, diagramma, rinda&#10;&#10;Apraksts ģenerēts automātiski">
            <a:extLst>
              <a:ext uri="{FF2B5EF4-FFF2-40B4-BE49-F238E27FC236}">
                <a16:creationId xmlns:a16="http://schemas.microsoft.com/office/drawing/2014/main" id="{FD6EE432-EA27-80A6-94F9-810D5E47D241}"/>
              </a:ext>
            </a:extLst>
          </p:cNvPr>
          <p:cNvPicPr>
            <a:picLocks noChangeAspect="1"/>
          </p:cNvPicPr>
          <p:nvPr/>
        </p:nvPicPr>
        <p:blipFill>
          <a:blip r:embed="rId4"/>
          <a:stretch>
            <a:fillRect/>
          </a:stretch>
        </p:blipFill>
        <p:spPr>
          <a:xfrm>
            <a:off x="3275992" y="2683262"/>
            <a:ext cx="3052005" cy="2125702"/>
          </a:xfrm>
          <a:prstGeom prst="rect">
            <a:avLst/>
          </a:prstGeom>
          <a:ln>
            <a:solidFill>
              <a:srgbClr val="3C3C3B"/>
            </a:solidFill>
          </a:ln>
        </p:spPr>
      </p:pic>
      <p:pic>
        <p:nvPicPr>
          <p:cNvPr id="10" name="Attēls 9" descr="Attēls, kurā ir teksts, diagramma, ekrānuzņēmums, rinda&#10;&#10;Apraksts ģenerēts automātiski">
            <a:extLst>
              <a:ext uri="{FF2B5EF4-FFF2-40B4-BE49-F238E27FC236}">
                <a16:creationId xmlns:a16="http://schemas.microsoft.com/office/drawing/2014/main" id="{F095E360-37BC-AAEA-5FD1-1FBA754F5D1E}"/>
              </a:ext>
            </a:extLst>
          </p:cNvPr>
          <p:cNvPicPr>
            <a:picLocks noChangeAspect="1"/>
          </p:cNvPicPr>
          <p:nvPr/>
        </p:nvPicPr>
        <p:blipFill>
          <a:blip r:embed="rId5"/>
          <a:stretch>
            <a:fillRect/>
          </a:stretch>
        </p:blipFill>
        <p:spPr>
          <a:xfrm>
            <a:off x="416664" y="2683262"/>
            <a:ext cx="2693245" cy="2425390"/>
          </a:xfrm>
          <a:prstGeom prst="rect">
            <a:avLst/>
          </a:prstGeom>
          <a:ln>
            <a:solidFill>
              <a:srgbClr val="3C3C3B"/>
            </a:solidFill>
          </a:ln>
        </p:spPr>
      </p:pic>
    </p:spTree>
    <p:extLst>
      <p:ext uri="{BB962C8B-B14F-4D97-AF65-F5344CB8AC3E}">
        <p14:creationId xmlns:p14="http://schemas.microsoft.com/office/powerpoint/2010/main" val="108299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DA6B7F-86D0-EEA6-D49A-81239EBAD999}"/>
              </a:ext>
            </a:extLst>
          </p:cNvPr>
          <p:cNvGraphicFramePr>
            <a:graphicFrameLocks noGrp="1"/>
          </p:cNvGraphicFramePr>
          <p:nvPr>
            <p:extLst>
              <p:ext uri="{D42A27DB-BD31-4B8C-83A1-F6EECF244321}">
                <p14:modId xmlns:p14="http://schemas.microsoft.com/office/powerpoint/2010/main" val="636508681"/>
              </p:ext>
            </p:extLst>
          </p:nvPr>
        </p:nvGraphicFramePr>
        <p:xfrm>
          <a:off x="0" y="0"/>
          <a:ext cx="9143998" cy="5143496"/>
        </p:xfrm>
        <a:graphic>
          <a:graphicData uri="http://schemas.openxmlformats.org/drawingml/2006/table">
            <a:tbl>
              <a:tblPr firstRow="1" firstCol="1" bandRow="1">
                <a:tableStyleId>{5C22544A-7EE6-4342-B048-85BDC9FD1C3A}</a:tableStyleId>
              </a:tblPr>
              <a:tblGrid>
                <a:gridCol w="791799">
                  <a:extLst>
                    <a:ext uri="{9D8B030D-6E8A-4147-A177-3AD203B41FA5}">
                      <a16:colId xmlns:a16="http://schemas.microsoft.com/office/drawing/2014/main" val="3910126884"/>
                    </a:ext>
                  </a:extLst>
                </a:gridCol>
                <a:gridCol w="1277096">
                  <a:extLst>
                    <a:ext uri="{9D8B030D-6E8A-4147-A177-3AD203B41FA5}">
                      <a16:colId xmlns:a16="http://schemas.microsoft.com/office/drawing/2014/main" val="2626363326"/>
                    </a:ext>
                  </a:extLst>
                </a:gridCol>
                <a:gridCol w="2247686">
                  <a:extLst>
                    <a:ext uri="{9D8B030D-6E8A-4147-A177-3AD203B41FA5}">
                      <a16:colId xmlns:a16="http://schemas.microsoft.com/office/drawing/2014/main" val="304861172"/>
                    </a:ext>
                  </a:extLst>
                </a:gridCol>
                <a:gridCol w="919509">
                  <a:extLst>
                    <a:ext uri="{9D8B030D-6E8A-4147-A177-3AD203B41FA5}">
                      <a16:colId xmlns:a16="http://schemas.microsoft.com/office/drawing/2014/main" val="2495986732"/>
                    </a:ext>
                  </a:extLst>
                </a:gridCol>
                <a:gridCol w="434212">
                  <a:extLst>
                    <a:ext uri="{9D8B030D-6E8A-4147-A177-3AD203B41FA5}">
                      <a16:colId xmlns:a16="http://schemas.microsoft.com/office/drawing/2014/main" val="3852916909"/>
                    </a:ext>
                  </a:extLst>
                </a:gridCol>
                <a:gridCol w="434212">
                  <a:extLst>
                    <a:ext uri="{9D8B030D-6E8A-4147-A177-3AD203B41FA5}">
                      <a16:colId xmlns:a16="http://schemas.microsoft.com/office/drawing/2014/main" val="1230309149"/>
                    </a:ext>
                  </a:extLst>
                </a:gridCol>
                <a:gridCol w="434212">
                  <a:extLst>
                    <a:ext uri="{9D8B030D-6E8A-4147-A177-3AD203B41FA5}">
                      <a16:colId xmlns:a16="http://schemas.microsoft.com/office/drawing/2014/main" val="1236367379"/>
                    </a:ext>
                  </a:extLst>
                </a:gridCol>
                <a:gridCol w="434212">
                  <a:extLst>
                    <a:ext uri="{9D8B030D-6E8A-4147-A177-3AD203B41FA5}">
                      <a16:colId xmlns:a16="http://schemas.microsoft.com/office/drawing/2014/main" val="357923153"/>
                    </a:ext>
                  </a:extLst>
                </a:gridCol>
                <a:gridCol w="434212">
                  <a:extLst>
                    <a:ext uri="{9D8B030D-6E8A-4147-A177-3AD203B41FA5}">
                      <a16:colId xmlns:a16="http://schemas.microsoft.com/office/drawing/2014/main" val="81044763"/>
                    </a:ext>
                  </a:extLst>
                </a:gridCol>
                <a:gridCol w="434212">
                  <a:extLst>
                    <a:ext uri="{9D8B030D-6E8A-4147-A177-3AD203B41FA5}">
                      <a16:colId xmlns:a16="http://schemas.microsoft.com/office/drawing/2014/main" val="2120484891"/>
                    </a:ext>
                  </a:extLst>
                </a:gridCol>
                <a:gridCol w="434212">
                  <a:extLst>
                    <a:ext uri="{9D8B030D-6E8A-4147-A177-3AD203B41FA5}">
                      <a16:colId xmlns:a16="http://schemas.microsoft.com/office/drawing/2014/main" val="2077299663"/>
                    </a:ext>
                  </a:extLst>
                </a:gridCol>
                <a:gridCol w="434212">
                  <a:extLst>
                    <a:ext uri="{9D8B030D-6E8A-4147-A177-3AD203B41FA5}">
                      <a16:colId xmlns:a16="http://schemas.microsoft.com/office/drawing/2014/main" val="1634668336"/>
                    </a:ext>
                  </a:extLst>
                </a:gridCol>
                <a:gridCol w="434212">
                  <a:extLst>
                    <a:ext uri="{9D8B030D-6E8A-4147-A177-3AD203B41FA5}">
                      <a16:colId xmlns:a16="http://schemas.microsoft.com/office/drawing/2014/main" val="4262801970"/>
                    </a:ext>
                  </a:extLst>
                </a:gridCol>
              </a:tblGrid>
              <a:tr h="484544">
                <a:tc rowSpan="2">
                  <a:txBody>
                    <a:bodyPr/>
                    <a:lstStyle/>
                    <a:p>
                      <a:pPr algn="ctr">
                        <a:lnSpc>
                          <a:spcPct val="107000"/>
                        </a:lnSpc>
                      </a:pPr>
                      <a:r>
                        <a:rPr lang="lv-LV" sz="1200" kern="0">
                          <a:effectLst/>
                          <a:latin typeface="Arial" panose="020B0604020202020204" pitchFamily="34" charset="0"/>
                          <a:cs typeface="Arial" panose="020B0604020202020204" pitchFamily="34" charset="0"/>
                        </a:rPr>
                        <a:t>Nr.p.k.</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rowSpan="2">
                  <a:txBody>
                    <a:bodyPr/>
                    <a:lstStyle/>
                    <a:p>
                      <a:pPr algn="ctr">
                        <a:lnSpc>
                          <a:spcPct val="107000"/>
                        </a:lnSpc>
                      </a:pPr>
                      <a:r>
                        <a:rPr lang="lv-LV" sz="1200" kern="0">
                          <a:effectLst/>
                          <a:latin typeface="Arial" panose="020B0604020202020204" pitchFamily="34" charset="0"/>
                          <a:cs typeface="Arial" panose="020B0604020202020204" pitchFamily="34" charset="0"/>
                        </a:rPr>
                        <a:t>Pilsēta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rowSpan="2">
                  <a:txBody>
                    <a:bodyPr/>
                    <a:lstStyle/>
                    <a:p>
                      <a:pPr algn="ctr">
                        <a:lnSpc>
                          <a:spcPct val="107000"/>
                        </a:lnSpc>
                      </a:pPr>
                      <a:r>
                        <a:rPr lang="lv-LV" sz="1200" kern="0">
                          <a:effectLst/>
                          <a:latin typeface="Arial" panose="020B0604020202020204" pitchFamily="34" charset="0"/>
                          <a:cs typeface="Arial" panose="020B0604020202020204" pitchFamily="34" charset="0"/>
                        </a:rPr>
                        <a:t>Adrese</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rowSpan="2">
                  <a:txBody>
                    <a:bodyPr/>
                    <a:lstStyle/>
                    <a:p>
                      <a:pPr algn="ctr">
                        <a:lnSpc>
                          <a:spcPct val="107000"/>
                        </a:lnSpc>
                      </a:pPr>
                      <a:r>
                        <a:rPr lang="lv-LV" sz="1200" kern="0">
                          <a:effectLst/>
                          <a:latin typeface="Arial" panose="020B0604020202020204" pitchFamily="34" charset="0"/>
                          <a:cs typeface="Arial" panose="020B0604020202020204" pitchFamily="34" charset="0"/>
                        </a:rPr>
                        <a:t>Ekspluatācijas uzsākšanas</a:t>
                      </a:r>
                      <a:br>
                        <a:rPr lang="lv-LV" sz="1200" kern="0">
                          <a:effectLst/>
                          <a:latin typeface="Arial" panose="020B0604020202020204" pitchFamily="34" charset="0"/>
                          <a:cs typeface="Arial" panose="020B0604020202020204" pitchFamily="34" charset="0"/>
                        </a:rPr>
                      </a:br>
                      <a:r>
                        <a:rPr lang="lv-LV" sz="1200" kern="0">
                          <a:effectLst/>
                          <a:latin typeface="Arial" panose="020B0604020202020204" pitchFamily="34" charset="0"/>
                          <a:cs typeface="Arial" panose="020B0604020202020204" pitchFamily="34" charset="0"/>
                        </a:rPr>
                        <a:t>gads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gridSpan="2">
                  <a:txBody>
                    <a:bodyPr/>
                    <a:lstStyle/>
                    <a:p>
                      <a:pPr algn="ctr">
                        <a:lnSpc>
                          <a:spcPct val="107000"/>
                        </a:lnSpc>
                      </a:pPr>
                      <a:r>
                        <a:rPr lang="lv-LV" sz="1200" kern="0">
                          <a:effectLst/>
                          <a:latin typeface="Arial" panose="020B0604020202020204" pitchFamily="34" charset="0"/>
                          <a:cs typeface="Arial" panose="020B0604020202020204" pitchFamily="34" charset="0"/>
                        </a:rPr>
                        <a:t>Sērija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hMerge="1">
                  <a:txBody>
                    <a:bodyPr/>
                    <a:lstStyle/>
                    <a:p>
                      <a:endParaRPr lang="lv-LV"/>
                    </a:p>
                  </a:txBody>
                  <a:tcPr/>
                </a:tc>
                <a:tc gridSpan="2">
                  <a:txBody>
                    <a:bodyPr/>
                    <a:lstStyle/>
                    <a:p>
                      <a:pPr algn="ctr">
                        <a:lnSpc>
                          <a:spcPct val="107000"/>
                        </a:lnSpc>
                      </a:pPr>
                      <a:r>
                        <a:rPr lang="lv-LV" sz="1200" kern="0">
                          <a:effectLst/>
                          <a:latin typeface="Arial" panose="020B0604020202020204" pitchFamily="34" charset="0"/>
                          <a:cs typeface="Arial" panose="020B0604020202020204" pitchFamily="34" charset="0"/>
                        </a:rPr>
                        <a:t>Jumta veids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hMerge="1">
                  <a:txBody>
                    <a:bodyPr/>
                    <a:lstStyle/>
                    <a:p>
                      <a:endParaRPr lang="lv-LV"/>
                    </a:p>
                  </a:txBody>
                  <a:tcPr/>
                </a:tc>
                <a:tc gridSpan="3">
                  <a:txBody>
                    <a:bodyPr/>
                    <a:lstStyle/>
                    <a:p>
                      <a:pPr algn="ctr">
                        <a:lnSpc>
                          <a:spcPct val="107000"/>
                        </a:lnSpc>
                      </a:pPr>
                      <a:r>
                        <a:rPr lang="lv-LV" sz="1200" kern="0">
                          <a:effectLst/>
                          <a:latin typeface="Arial" panose="020B0604020202020204" pitchFamily="34" charset="0"/>
                          <a:cs typeface="Arial" panose="020B0604020202020204" pitchFamily="34" charset="0"/>
                        </a:rPr>
                        <a:t>Kāpņu telpu skaits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hMerge="1">
                  <a:txBody>
                    <a:bodyPr/>
                    <a:lstStyle/>
                    <a:p>
                      <a:endParaRPr lang="lv-LV"/>
                    </a:p>
                  </a:txBody>
                  <a:tcPr/>
                </a:tc>
                <a:tc hMerge="1">
                  <a:txBody>
                    <a:bodyPr/>
                    <a:lstStyle/>
                    <a:p>
                      <a:endParaRPr lang="lv-LV"/>
                    </a:p>
                  </a:txBody>
                  <a:tcPr/>
                </a:tc>
                <a:tc gridSpan="2">
                  <a:txBody>
                    <a:bodyPr/>
                    <a:lstStyle/>
                    <a:p>
                      <a:pPr algn="ctr">
                        <a:lnSpc>
                          <a:spcPct val="107000"/>
                        </a:lnSpc>
                      </a:pPr>
                      <a:r>
                        <a:rPr lang="lv-LV" sz="1200" kern="0">
                          <a:effectLst/>
                          <a:latin typeface="Arial" panose="020B0604020202020204" pitchFamily="34" charset="0"/>
                          <a:cs typeface="Arial" panose="020B0604020202020204" pitchFamily="34" charset="0"/>
                        </a:rPr>
                        <a:t>Veikalu platības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hMerge="1">
                  <a:txBody>
                    <a:bodyPr/>
                    <a:lstStyle/>
                    <a:p>
                      <a:endParaRPr lang="lv-LV"/>
                    </a:p>
                  </a:txBody>
                  <a:tcPr/>
                </a:tc>
                <a:extLst>
                  <a:ext uri="{0D108BD9-81ED-4DB2-BD59-A6C34878D82A}">
                    <a16:rowId xmlns:a16="http://schemas.microsoft.com/office/drawing/2014/main" val="1813124402"/>
                  </a:ext>
                </a:extLst>
              </a:tr>
              <a:tr h="773802">
                <a:tc vMerge="1">
                  <a:txBody>
                    <a:bodyPr/>
                    <a:lstStyle/>
                    <a:p>
                      <a:endParaRPr lang="lv-LV"/>
                    </a:p>
                  </a:txBody>
                  <a:tcPr/>
                </a:tc>
                <a:tc vMerge="1">
                  <a:txBody>
                    <a:bodyPr/>
                    <a:lstStyle/>
                    <a:p>
                      <a:endParaRPr lang="lv-LV"/>
                    </a:p>
                  </a:txBody>
                  <a:tcPr/>
                </a:tc>
                <a:tc vMerge="1">
                  <a:txBody>
                    <a:bodyPr/>
                    <a:lstStyle/>
                    <a:p>
                      <a:endParaRPr lang="lv-LV"/>
                    </a:p>
                  </a:txBody>
                  <a:tcPr/>
                </a:tc>
                <a:tc vMerge="1">
                  <a:txBody>
                    <a:bodyPr/>
                    <a:lstStyle/>
                    <a:p>
                      <a:endParaRPr lang="lv-LV"/>
                    </a:p>
                  </a:txBody>
                  <a:tcPr/>
                </a:tc>
                <a:tc>
                  <a:txBody>
                    <a:bodyPr/>
                    <a:lstStyle/>
                    <a:p>
                      <a:pPr algn="ctr">
                        <a:lnSpc>
                          <a:spcPct val="107000"/>
                        </a:lnSpc>
                      </a:pPr>
                      <a:r>
                        <a:rPr lang="lv-LV" sz="1200" kern="0">
                          <a:effectLst/>
                          <a:latin typeface="Arial" panose="020B0604020202020204" pitchFamily="34" charset="0"/>
                          <a:cs typeface="Arial" panose="020B0604020202020204" pitchFamily="34" charset="0"/>
                        </a:rPr>
                        <a:t>316.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318.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Bēniņi</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Savietotais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Ir</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Nav</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vert="vert270" anchor="ctr"/>
                </a:tc>
                <a:extLst>
                  <a:ext uri="{0D108BD9-81ED-4DB2-BD59-A6C34878D82A}">
                    <a16:rowId xmlns:a16="http://schemas.microsoft.com/office/drawing/2014/main" val="2608578887"/>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Jelgava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Zirgu iela 9</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1969 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82130476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Jelgava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Pasta iela18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1966 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132375586"/>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Rēzekne</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Rūpnīcas iela 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1971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18124384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Rēzekne</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Metālistu iela 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1971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996829669"/>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Tomsona iela 32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1967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488273727"/>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Atlantijas iela 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405262512"/>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Emmas iela 3 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361858931"/>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Viestura prospekts 71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1973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848969613"/>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9</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Vidzemes aleja 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312960495"/>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10</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Auduma iela 31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58535816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Meldru iela 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0767081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Jelgava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Uzvaras iela 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45283304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Kapseļu iela 4 D</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693919275"/>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Brīvības gatve 357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1969</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592065846"/>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Ludzas iela 42 k 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411051774"/>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16</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Rīga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Parādes iela 20A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1964</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132658182"/>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Ventspils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Brīvības iela 21</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888380626"/>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18</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Ventspils</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Lielais prospekts 32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964065992"/>
                  </a:ext>
                </a:extLst>
              </a:tr>
              <a:tr h="193817">
                <a:tc>
                  <a:txBody>
                    <a:bodyPr/>
                    <a:lstStyle/>
                    <a:p>
                      <a:pPr algn="ctr">
                        <a:lnSpc>
                          <a:spcPct val="107000"/>
                        </a:lnSpc>
                      </a:pPr>
                      <a:r>
                        <a:rPr lang="lv-LV" sz="1200" kern="0">
                          <a:effectLst/>
                          <a:latin typeface="Arial" panose="020B0604020202020204" pitchFamily="34" charset="0"/>
                          <a:cs typeface="Arial" panose="020B0604020202020204" pitchFamily="34" charset="0"/>
                        </a:rPr>
                        <a:t>19</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Jelgava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Uzvaras iela 2</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1963</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349278080"/>
                  </a:ext>
                </a:extLst>
              </a:tr>
              <a:tr h="202627">
                <a:tc>
                  <a:txBody>
                    <a:bodyPr/>
                    <a:lstStyle/>
                    <a:p>
                      <a:pPr algn="ctr">
                        <a:lnSpc>
                          <a:spcPct val="107000"/>
                        </a:lnSpc>
                      </a:pPr>
                      <a:r>
                        <a:rPr lang="lv-LV" sz="1200" kern="0">
                          <a:effectLst/>
                          <a:latin typeface="Arial" panose="020B0604020202020204" pitchFamily="34" charset="0"/>
                          <a:cs typeface="Arial" panose="020B0604020202020204" pitchFamily="34" charset="0"/>
                        </a:rPr>
                        <a:t>20</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Jelgava</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Uzvaras iela 7</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1965</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tc>
                  <a:txBody>
                    <a:bodyPr/>
                    <a:lstStyle/>
                    <a:p>
                      <a:pPr algn="ctr">
                        <a:lnSpc>
                          <a:spcPct val="107000"/>
                        </a:lnSpc>
                      </a:pPr>
                      <a:r>
                        <a:rPr lang="lv-LV" sz="1200" kern="0">
                          <a:effectLst/>
                          <a:latin typeface="Arial" panose="020B0604020202020204" pitchFamily="34" charset="0"/>
                          <a:cs typeface="Arial" panose="020B0604020202020204" pitchFamily="34" charset="0"/>
                        </a:rPr>
                        <a:t> </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13038" marR="13038" marT="0" marB="0" anchor="ctr"/>
                </a:tc>
                <a:extLst>
                  <a:ext uri="{0D108BD9-81ED-4DB2-BD59-A6C34878D82A}">
                    <a16:rowId xmlns:a16="http://schemas.microsoft.com/office/drawing/2014/main" val="285410725"/>
                  </a:ext>
                </a:extLst>
              </a:tr>
            </a:tbl>
          </a:graphicData>
        </a:graphic>
      </p:graphicFrame>
    </p:spTree>
    <p:extLst>
      <p:ext uri="{BB962C8B-B14F-4D97-AF65-F5344CB8AC3E}">
        <p14:creationId xmlns:p14="http://schemas.microsoft.com/office/powerpoint/2010/main" val="2571509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EDB8-42E3-A521-41E3-4B9C41251DB3}"/>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3DC8F29E-18EB-6B16-FD14-726DA7AB9D7A}"/>
              </a:ext>
            </a:extLst>
          </p:cNvPr>
          <p:cNvSpPr>
            <a:spLocks noGrp="1"/>
          </p:cNvSpPr>
          <p:nvPr>
            <p:ph type="body" sz="quarter" idx="10"/>
          </p:nvPr>
        </p:nvSpPr>
        <p:spPr/>
        <p:txBody>
          <a:bodyPr/>
          <a:lstStyle/>
          <a:p>
            <a:r>
              <a:rPr lang="lv-LV"/>
              <a:t>Tipveida risinājumi</a:t>
            </a:r>
          </a:p>
        </p:txBody>
      </p:sp>
      <p:sp>
        <p:nvSpPr>
          <p:cNvPr id="5" name="Teksta vietturis 2">
            <a:extLst>
              <a:ext uri="{FF2B5EF4-FFF2-40B4-BE49-F238E27FC236}">
                <a16:creationId xmlns:a16="http://schemas.microsoft.com/office/drawing/2014/main" id="{6986C22A-7A9E-58BA-22BB-FFDC53A3D1AA}"/>
              </a:ext>
            </a:extLst>
          </p:cNvPr>
          <p:cNvSpPr txBox="1">
            <a:spLocks/>
          </p:cNvSpPr>
          <p:nvPr/>
        </p:nvSpPr>
        <p:spPr>
          <a:xfrm>
            <a:off x="347066" y="731975"/>
            <a:ext cx="2250636" cy="536486"/>
          </a:xfrm>
          <a:prstGeom prst="rect">
            <a:avLst/>
          </a:prstGeom>
        </p:spPr>
        <p:txBody>
          <a:bodyPr vert="horz" lIns="91440" tIns="45720" rIns="91440" bIns="45720" anchor="t"/>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latin typeface="Arial"/>
                <a:cs typeface="Arial"/>
              </a:rPr>
              <a:t>R2, R2.1, R2.2</a:t>
            </a:r>
            <a:endParaRPr lang="lv-LV" dirty="0"/>
          </a:p>
        </p:txBody>
      </p:sp>
      <p:pic>
        <p:nvPicPr>
          <p:cNvPr id="3" name="Attēls 2" descr="Attēls, kurā ir teksts, ekrānuzņēmums, fonts, cipars&#10;&#10;Apraksts ģenerēts automātiski">
            <a:extLst>
              <a:ext uri="{FF2B5EF4-FFF2-40B4-BE49-F238E27FC236}">
                <a16:creationId xmlns:a16="http://schemas.microsoft.com/office/drawing/2014/main" id="{5C3E8F83-0F75-7978-8CF7-36555A855BAB}"/>
              </a:ext>
            </a:extLst>
          </p:cNvPr>
          <p:cNvPicPr>
            <a:picLocks noChangeAspect="1"/>
          </p:cNvPicPr>
          <p:nvPr/>
        </p:nvPicPr>
        <p:blipFill rotWithShape="1">
          <a:blip r:embed="rId2"/>
          <a:srcRect l="4504" t="-181" b="-500"/>
          <a:stretch/>
        </p:blipFill>
        <p:spPr>
          <a:xfrm>
            <a:off x="3122342" y="731723"/>
            <a:ext cx="4641696" cy="1468210"/>
          </a:xfrm>
          <a:prstGeom prst="rect">
            <a:avLst/>
          </a:prstGeom>
        </p:spPr>
      </p:pic>
      <p:pic>
        <p:nvPicPr>
          <p:cNvPr id="7" name="Attēls 6" descr="Attēls, kurā ir teksts, ekrānuzņēmums, fonts, cipars&#10;&#10;Apraksts ģenerēts automātiski">
            <a:extLst>
              <a:ext uri="{FF2B5EF4-FFF2-40B4-BE49-F238E27FC236}">
                <a16:creationId xmlns:a16="http://schemas.microsoft.com/office/drawing/2014/main" id="{34194F57-DE76-802D-7E71-4EE3EF32659C}"/>
              </a:ext>
            </a:extLst>
          </p:cNvPr>
          <p:cNvPicPr>
            <a:picLocks noChangeAspect="1"/>
          </p:cNvPicPr>
          <p:nvPr/>
        </p:nvPicPr>
        <p:blipFill>
          <a:blip r:embed="rId3"/>
          <a:stretch>
            <a:fillRect/>
          </a:stretch>
        </p:blipFill>
        <p:spPr>
          <a:xfrm>
            <a:off x="3122342" y="2322889"/>
            <a:ext cx="4641696" cy="1236492"/>
          </a:xfrm>
          <a:prstGeom prst="rect">
            <a:avLst/>
          </a:prstGeom>
        </p:spPr>
      </p:pic>
      <p:pic>
        <p:nvPicPr>
          <p:cNvPr id="9" name="Attēls 8" descr="Attēls, kurā ir teksts, ekrānuzņēmums, fonts, cipars&#10;&#10;Apraksts ģenerēts automātiski">
            <a:extLst>
              <a:ext uri="{FF2B5EF4-FFF2-40B4-BE49-F238E27FC236}">
                <a16:creationId xmlns:a16="http://schemas.microsoft.com/office/drawing/2014/main" id="{9F57441E-D3FE-B795-8D53-3E60C53E40B5}"/>
              </a:ext>
            </a:extLst>
          </p:cNvPr>
          <p:cNvPicPr>
            <a:picLocks noChangeAspect="1"/>
          </p:cNvPicPr>
          <p:nvPr/>
        </p:nvPicPr>
        <p:blipFill>
          <a:blip r:embed="rId4"/>
          <a:stretch>
            <a:fillRect/>
          </a:stretch>
        </p:blipFill>
        <p:spPr>
          <a:xfrm>
            <a:off x="3122342" y="3756711"/>
            <a:ext cx="4641696" cy="1240285"/>
          </a:xfrm>
          <a:prstGeom prst="rect">
            <a:avLst/>
          </a:prstGeom>
        </p:spPr>
      </p:pic>
    </p:spTree>
    <p:extLst>
      <p:ext uri="{BB962C8B-B14F-4D97-AF65-F5344CB8AC3E}">
        <p14:creationId xmlns:p14="http://schemas.microsoft.com/office/powerpoint/2010/main" val="2774710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EE2D5-3FD4-1526-142F-34A39B5987F6}"/>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3D3C8179-108E-61F5-7F7C-FBA1DF7C100B}"/>
              </a:ext>
            </a:extLst>
          </p:cNvPr>
          <p:cNvSpPr>
            <a:spLocks noGrp="1"/>
          </p:cNvSpPr>
          <p:nvPr>
            <p:ph type="body" sz="quarter" idx="10"/>
          </p:nvPr>
        </p:nvSpPr>
        <p:spPr/>
        <p:txBody>
          <a:bodyPr/>
          <a:lstStyle/>
          <a:p>
            <a:r>
              <a:rPr lang="lv-LV"/>
              <a:t>Tipveida risinājumi</a:t>
            </a:r>
          </a:p>
        </p:txBody>
      </p:sp>
      <p:sp>
        <p:nvSpPr>
          <p:cNvPr id="5" name="Teksta vietturis 2">
            <a:extLst>
              <a:ext uri="{FF2B5EF4-FFF2-40B4-BE49-F238E27FC236}">
                <a16:creationId xmlns:a16="http://schemas.microsoft.com/office/drawing/2014/main" id="{02070977-30C5-EC08-BC10-A13A0F5C990E}"/>
              </a:ext>
            </a:extLst>
          </p:cNvPr>
          <p:cNvSpPr txBox="1">
            <a:spLocks/>
          </p:cNvSpPr>
          <p:nvPr/>
        </p:nvSpPr>
        <p:spPr>
          <a:xfrm>
            <a:off x="381914" y="731975"/>
            <a:ext cx="1811557" cy="536486"/>
          </a:xfrm>
          <a:prstGeom prst="rect">
            <a:avLst/>
          </a:prstGeom>
        </p:spPr>
        <p:txBody>
          <a:bodyPr vert="horz" lIns="91440" tIns="45720" rIns="91440" bIns="45720" anchor="t"/>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dirty="0">
                <a:latin typeface="Arial"/>
                <a:cs typeface="Arial"/>
              </a:rPr>
              <a:t>R3</a:t>
            </a:r>
            <a:endParaRPr lang="lv-LV" dirty="0"/>
          </a:p>
        </p:txBody>
      </p:sp>
      <p:pic>
        <p:nvPicPr>
          <p:cNvPr id="4" name="Attēls 3" descr="Attēls, kurā ir teksts, diagramma, paralēls, rinda&#10;&#10;Apraksts ģenerēts automātiski">
            <a:extLst>
              <a:ext uri="{FF2B5EF4-FFF2-40B4-BE49-F238E27FC236}">
                <a16:creationId xmlns:a16="http://schemas.microsoft.com/office/drawing/2014/main" id="{98FADCD2-C1B9-E8E3-7FD1-D28F5C90F617}"/>
              </a:ext>
            </a:extLst>
          </p:cNvPr>
          <p:cNvPicPr>
            <a:picLocks noChangeAspect="1"/>
          </p:cNvPicPr>
          <p:nvPr/>
        </p:nvPicPr>
        <p:blipFill>
          <a:blip r:embed="rId2"/>
          <a:stretch>
            <a:fillRect/>
          </a:stretch>
        </p:blipFill>
        <p:spPr>
          <a:xfrm>
            <a:off x="6825170" y="20908"/>
            <a:ext cx="2281964" cy="5087744"/>
          </a:xfrm>
          <a:prstGeom prst="rect">
            <a:avLst/>
          </a:prstGeom>
          <a:ln>
            <a:solidFill>
              <a:srgbClr val="3C3C3B"/>
            </a:solidFill>
          </a:ln>
        </p:spPr>
      </p:pic>
      <p:pic>
        <p:nvPicPr>
          <p:cNvPr id="6" name="Attēls 5" descr="Attēls, kurā ir teksts, diagramma, rinda, paralēls&#10;&#10;Apraksts ģenerēts automātiski">
            <a:extLst>
              <a:ext uri="{FF2B5EF4-FFF2-40B4-BE49-F238E27FC236}">
                <a16:creationId xmlns:a16="http://schemas.microsoft.com/office/drawing/2014/main" id="{A735D632-A34D-A511-C3E1-A6406C1E6677}"/>
              </a:ext>
            </a:extLst>
          </p:cNvPr>
          <p:cNvPicPr>
            <a:picLocks noChangeAspect="1"/>
          </p:cNvPicPr>
          <p:nvPr/>
        </p:nvPicPr>
        <p:blipFill>
          <a:blip r:embed="rId3"/>
          <a:stretch>
            <a:fillRect/>
          </a:stretch>
        </p:blipFill>
        <p:spPr>
          <a:xfrm>
            <a:off x="3762401" y="341506"/>
            <a:ext cx="2769168" cy="2669324"/>
          </a:xfrm>
          <a:prstGeom prst="rect">
            <a:avLst/>
          </a:prstGeom>
          <a:ln>
            <a:solidFill>
              <a:srgbClr val="3C3C3B"/>
            </a:solidFill>
          </a:ln>
        </p:spPr>
      </p:pic>
      <p:pic>
        <p:nvPicPr>
          <p:cNvPr id="8" name="Attēls 7" descr="Attēls, kurā ir teksts, ekrānuzņēmums, fonts, cipars&#10;&#10;Apraksts ģenerēts automātiski">
            <a:extLst>
              <a:ext uri="{FF2B5EF4-FFF2-40B4-BE49-F238E27FC236}">
                <a16:creationId xmlns:a16="http://schemas.microsoft.com/office/drawing/2014/main" id="{7EA1A214-5BA4-F0A1-E926-7151140D5402}"/>
              </a:ext>
            </a:extLst>
          </p:cNvPr>
          <p:cNvPicPr>
            <a:picLocks noChangeAspect="1"/>
          </p:cNvPicPr>
          <p:nvPr/>
        </p:nvPicPr>
        <p:blipFill>
          <a:blip r:embed="rId4"/>
          <a:stretch>
            <a:fillRect/>
          </a:stretch>
        </p:blipFill>
        <p:spPr>
          <a:xfrm>
            <a:off x="411201" y="3111582"/>
            <a:ext cx="6119232" cy="1993891"/>
          </a:xfrm>
          <a:prstGeom prst="rect">
            <a:avLst/>
          </a:prstGeom>
        </p:spPr>
      </p:pic>
    </p:spTree>
    <p:extLst>
      <p:ext uri="{BB962C8B-B14F-4D97-AF65-F5344CB8AC3E}">
        <p14:creationId xmlns:p14="http://schemas.microsoft.com/office/powerpoint/2010/main" val="1652475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A02F6-4A5C-50DF-17FE-4D65D60E4C8C}"/>
            </a:ext>
          </a:extLst>
        </p:cNvPr>
        <p:cNvGrpSpPr/>
        <p:nvPr/>
      </p:nvGrpSpPr>
      <p:grpSpPr>
        <a:xfrm>
          <a:off x="0" y="0"/>
          <a:ext cx="0" cy="0"/>
          <a:chOff x="0" y="0"/>
          <a:chExt cx="0" cy="0"/>
        </a:xfrm>
      </p:grpSpPr>
      <p:sp>
        <p:nvSpPr>
          <p:cNvPr id="2" name="Teksta vietturis 1">
            <a:extLst>
              <a:ext uri="{FF2B5EF4-FFF2-40B4-BE49-F238E27FC236}">
                <a16:creationId xmlns:a16="http://schemas.microsoft.com/office/drawing/2014/main" id="{DCB7D74D-C9E1-76ED-DC71-C7DA0F4383A4}"/>
              </a:ext>
            </a:extLst>
          </p:cNvPr>
          <p:cNvSpPr>
            <a:spLocks noGrp="1"/>
          </p:cNvSpPr>
          <p:nvPr>
            <p:ph type="body" sz="quarter" idx="10"/>
          </p:nvPr>
        </p:nvSpPr>
        <p:spPr/>
        <p:txBody>
          <a:bodyPr/>
          <a:lstStyle/>
          <a:p>
            <a:r>
              <a:rPr lang="lv-LV"/>
              <a:t>Tipveida risinājumi</a:t>
            </a:r>
          </a:p>
        </p:txBody>
      </p:sp>
      <p:sp>
        <p:nvSpPr>
          <p:cNvPr id="5" name="Teksta vietturis 2">
            <a:extLst>
              <a:ext uri="{FF2B5EF4-FFF2-40B4-BE49-F238E27FC236}">
                <a16:creationId xmlns:a16="http://schemas.microsoft.com/office/drawing/2014/main" id="{344AA4D1-8A49-6FAD-0604-2AA70CA9DF73}"/>
              </a:ext>
            </a:extLst>
          </p:cNvPr>
          <p:cNvSpPr txBox="1">
            <a:spLocks/>
          </p:cNvSpPr>
          <p:nvPr/>
        </p:nvSpPr>
        <p:spPr>
          <a:xfrm>
            <a:off x="381914" y="731975"/>
            <a:ext cx="7909880" cy="536486"/>
          </a:xfrm>
          <a:prstGeom prst="rect">
            <a:avLst/>
          </a:prstGeom>
        </p:spPr>
        <p:txBody>
          <a:bodyPr vert="horz" lIns="91440" tIns="45720" rIns="91440" bIns="45720" anchor="t"/>
          <a:lstStyle>
            <a:lvl1pPr marL="0" indent="0" algn="l" defTabSz="436381" rtl="0" eaLnBrk="1" latinLnBrk="0" hangingPunct="1">
              <a:spcBef>
                <a:spcPct val="20000"/>
              </a:spcBef>
              <a:buFont typeface="Arial"/>
              <a:buNone/>
              <a:defRPr sz="2000" b="0" i="0" kern="1200">
                <a:solidFill>
                  <a:schemeClr val="tx1"/>
                </a:solidFill>
                <a:latin typeface="Arial" panose="020B0604020202020204" pitchFamily="34" charset="0"/>
                <a:ea typeface="+mn-ea"/>
                <a:cs typeface="Arial" panose="020B0604020202020204" pitchFamily="34" charset="0"/>
              </a:defRPr>
            </a:lvl1pPr>
            <a:lvl2pPr marL="709119" indent="-272738" algn="l" defTabSz="436381" rtl="0" eaLnBrk="1" latinLnBrk="0" hangingPunct="1">
              <a:spcBef>
                <a:spcPct val="20000"/>
              </a:spcBef>
              <a:buFont typeface="Arial"/>
              <a:buChar char="–"/>
              <a:defRPr sz="2600" kern="1200">
                <a:solidFill>
                  <a:schemeClr val="tx1"/>
                </a:solidFill>
                <a:latin typeface="Arial" panose="020B0604020202020204" pitchFamily="34" charset="0"/>
                <a:ea typeface="+mn-ea"/>
                <a:cs typeface="Arial" panose="020B0604020202020204" pitchFamily="34" charset="0"/>
              </a:defRPr>
            </a:lvl2pPr>
            <a:lvl3pPr marL="1090951" indent="-218190" algn="l" defTabSz="436381" rtl="0" eaLnBrk="1" latinLnBrk="0" hangingPunct="1">
              <a:spcBef>
                <a:spcPct val="20000"/>
              </a:spcBef>
              <a:buFont typeface="Arial"/>
              <a:buChar char="•"/>
              <a:defRPr sz="2300" kern="1200">
                <a:solidFill>
                  <a:schemeClr val="tx1"/>
                </a:solidFill>
                <a:latin typeface="Arial" panose="020B0604020202020204" pitchFamily="34" charset="0"/>
                <a:ea typeface="+mn-ea"/>
                <a:cs typeface="Arial" panose="020B0604020202020204" pitchFamily="34" charset="0"/>
              </a:defRPr>
            </a:lvl3pPr>
            <a:lvl4pPr marL="152733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4pPr>
            <a:lvl5pPr marL="1963712" indent="-218190" algn="l" defTabSz="436381" rtl="0" eaLnBrk="1" latinLnBrk="0" hangingPunct="1">
              <a:spcBef>
                <a:spcPct val="20000"/>
              </a:spcBef>
              <a:buFont typeface="Arial"/>
              <a:buChar char="»"/>
              <a:defRPr sz="1900" kern="1200">
                <a:solidFill>
                  <a:schemeClr val="tx1"/>
                </a:solidFill>
                <a:latin typeface="Arial" panose="020B0604020202020204" pitchFamily="34" charset="0"/>
                <a:ea typeface="+mn-ea"/>
                <a:cs typeface="Arial" panose="020B0604020202020204" pitchFamily="34" charset="0"/>
              </a:defRPr>
            </a:lvl5pPr>
            <a:lvl6pPr marL="2400093" indent="-218190" algn="l" defTabSz="436381" rtl="0" eaLnBrk="1" latinLnBrk="0" hangingPunct="1">
              <a:spcBef>
                <a:spcPct val="20000"/>
              </a:spcBef>
              <a:buFont typeface="Arial"/>
              <a:buChar char="•"/>
              <a:defRPr sz="1900" kern="1200">
                <a:solidFill>
                  <a:schemeClr val="tx1"/>
                </a:solidFill>
                <a:latin typeface="+mn-lt"/>
                <a:ea typeface="+mn-ea"/>
                <a:cs typeface="+mn-cs"/>
              </a:defRPr>
            </a:lvl6pPr>
            <a:lvl7pPr marL="2836474" indent="-218190" algn="l" defTabSz="436381" rtl="0" eaLnBrk="1" latinLnBrk="0" hangingPunct="1">
              <a:spcBef>
                <a:spcPct val="20000"/>
              </a:spcBef>
              <a:buFont typeface="Arial"/>
              <a:buChar char="•"/>
              <a:defRPr sz="1900" kern="1200">
                <a:solidFill>
                  <a:schemeClr val="tx1"/>
                </a:solidFill>
                <a:latin typeface="+mn-lt"/>
                <a:ea typeface="+mn-ea"/>
                <a:cs typeface="+mn-cs"/>
              </a:defRPr>
            </a:lvl7pPr>
            <a:lvl8pPr marL="3272854" indent="-218190" algn="l" defTabSz="436381" rtl="0" eaLnBrk="1" latinLnBrk="0" hangingPunct="1">
              <a:spcBef>
                <a:spcPct val="20000"/>
              </a:spcBef>
              <a:buFont typeface="Arial"/>
              <a:buChar char="•"/>
              <a:defRPr sz="1900" kern="1200">
                <a:solidFill>
                  <a:schemeClr val="tx1"/>
                </a:solidFill>
                <a:latin typeface="+mn-lt"/>
                <a:ea typeface="+mn-ea"/>
                <a:cs typeface="+mn-cs"/>
              </a:defRPr>
            </a:lvl8pPr>
            <a:lvl9pPr marL="3709235" indent="-218190" algn="l" defTabSz="436381" rtl="0" eaLnBrk="1" latinLnBrk="0" hangingPunct="1">
              <a:spcBef>
                <a:spcPct val="20000"/>
              </a:spcBef>
              <a:buFont typeface="Arial"/>
              <a:buChar char="•"/>
              <a:defRPr sz="1900" kern="1200">
                <a:solidFill>
                  <a:schemeClr val="tx1"/>
                </a:solidFill>
                <a:latin typeface="+mn-lt"/>
                <a:ea typeface="+mn-ea"/>
                <a:cs typeface="+mn-cs"/>
              </a:defRPr>
            </a:lvl9pPr>
          </a:lstStyle>
          <a:p>
            <a:pPr marL="342900" indent="-342900" algn="just">
              <a:spcBef>
                <a:spcPts val="20"/>
              </a:spcBef>
              <a:buFont typeface="Arial" panose="020B0604020202020204" pitchFamily="34" charset="0"/>
              <a:buChar char="•"/>
            </a:pPr>
            <a:endParaRPr lang="lv-LV" dirty="0"/>
          </a:p>
          <a:p>
            <a:pPr marL="342900" indent="-342900" algn="just">
              <a:buFont typeface="Arial" panose="020B0604020202020204" pitchFamily="34" charset="0"/>
              <a:buChar char="•"/>
            </a:pPr>
            <a:r>
              <a:rPr lang="en-US" dirty="0" err="1">
                <a:latin typeface="Arial"/>
                <a:cs typeface="Arial"/>
              </a:rPr>
              <a:t>Veicot</a:t>
            </a:r>
            <a:r>
              <a:rPr lang="en-US" dirty="0">
                <a:latin typeface="Arial"/>
                <a:cs typeface="Arial"/>
              </a:rPr>
              <a:t> </a:t>
            </a:r>
            <a:r>
              <a:rPr lang="en-US" dirty="0" err="1">
                <a:latin typeface="Arial"/>
                <a:cs typeface="Arial"/>
              </a:rPr>
              <a:t>tehnisko</a:t>
            </a:r>
            <a:r>
              <a:rPr lang="en-US" dirty="0">
                <a:latin typeface="Arial"/>
                <a:cs typeface="Arial"/>
              </a:rPr>
              <a:t> </a:t>
            </a:r>
            <a:r>
              <a:rPr lang="en-US" dirty="0" err="1">
                <a:latin typeface="Arial"/>
                <a:cs typeface="Arial"/>
              </a:rPr>
              <a:t>apsekošanu</a:t>
            </a:r>
            <a:r>
              <a:rPr lang="en-US" dirty="0">
                <a:latin typeface="Arial"/>
                <a:cs typeface="Arial"/>
              </a:rPr>
              <a:t> un </a:t>
            </a:r>
            <a:r>
              <a:rPr lang="en-US" dirty="0" err="1">
                <a:latin typeface="Arial"/>
                <a:cs typeface="Arial"/>
              </a:rPr>
              <a:t>uzmērīšanu</a:t>
            </a:r>
            <a:r>
              <a:rPr lang="en-US" dirty="0">
                <a:latin typeface="Arial"/>
                <a:cs typeface="Arial"/>
              </a:rPr>
              <a:t> </a:t>
            </a:r>
            <a:r>
              <a:rPr lang="en-US" dirty="0" err="1">
                <a:latin typeface="Arial"/>
                <a:cs typeface="Arial"/>
              </a:rPr>
              <a:t>dabā</a:t>
            </a:r>
            <a:r>
              <a:rPr lang="en-US" dirty="0">
                <a:latin typeface="Arial"/>
                <a:cs typeface="Arial"/>
              </a:rPr>
              <a:t>, </a:t>
            </a:r>
            <a:r>
              <a:rPr lang="en-US" dirty="0" err="1">
                <a:latin typeface="Arial"/>
                <a:cs typeface="Arial"/>
              </a:rPr>
              <a:t>pastāv</a:t>
            </a:r>
            <a:r>
              <a:rPr lang="en-US" dirty="0">
                <a:latin typeface="Arial"/>
                <a:cs typeface="Arial"/>
              </a:rPr>
              <a:t> </a:t>
            </a:r>
            <a:r>
              <a:rPr lang="en-US" dirty="0" err="1">
                <a:latin typeface="Arial"/>
                <a:cs typeface="Arial"/>
              </a:rPr>
              <a:t>iespēja</a:t>
            </a:r>
            <a:r>
              <a:rPr lang="en-US" dirty="0">
                <a:latin typeface="Arial"/>
                <a:cs typeface="Arial"/>
              </a:rPr>
              <a:t> </a:t>
            </a:r>
            <a:r>
              <a:rPr lang="en-US" dirty="0" err="1">
                <a:latin typeface="Arial"/>
                <a:cs typeface="Arial"/>
              </a:rPr>
              <a:t>konstatēt</a:t>
            </a:r>
            <a:r>
              <a:rPr lang="en-US" dirty="0">
                <a:latin typeface="Arial"/>
                <a:cs typeface="Arial"/>
              </a:rPr>
              <a:t> </a:t>
            </a:r>
            <a:r>
              <a:rPr lang="en-US" dirty="0" err="1">
                <a:latin typeface="Arial"/>
                <a:cs typeface="Arial"/>
              </a:rPr>
              <a:t>faktu</a:t>
            </a:r>
            <a:r>
              <a:rPr lang="en-US" dirty="0">
                <a:latin typeface="Arial"/>
                <a:cs typeface="Arial"/>
              </a:rPr>
              <a:t>, ka </a:t>
            </a:r>
            <a:r>
              <a:rPr lang="en-US" dirty="0" err="1">
                <a:latin typeface="Arial"/>
                <a:cs typeface="Arial"/>
              </a:rPr>
              <a:t>būs</a:t>
            </a:r>
            <a:r>
              <a:rPr lang="en-US" dirty="0">
                <a:latin typeface="Arial"/>
                <a:cs typeface="Arial"/>
              </a:rPr>
              <a:t> </a:t>
            </a:r>
            <a:r>
              <a:rPr lang="en-US" dirty="0" err="1">
                <a:latin typeface="Arial"/>
                <a:cs typeface="Arial"/>
              </a:rPr>
              <a:t>nepieciešams</a:t>
            </a:r>
            <a:r>
              <a:rPr lang="en-US" dirty="0">
                <a:latin typeface="Arial"/>
                <a:cs typeface="Arial"/>
              </a:rPr>
              <a:t> </a:t>
            </a:r>
            <a:r>
              <a:rPr lang="en-US" dirty="0" err="1">
                <a:latin typeface="Arial"/>
                <a:cs typeface="Arial"/>
              </a:rPr>
              <a:t>realizēt</a:t>
            </a:r>
            <a:r>
              <a:rPr lang="en-US" dirty="0">
                <a:latin typeface="Arial"/>
                <a:cs typeface="Arial"/>
              </a:rPr>
              <a:t> </a:t>
            </a:r>
            <a:r>
              <a:rPr lang="en-US" dirty="0" err="1">
                <a:latin typeface="Arial"/>
                <a:cs typeface="Arial"/>
              </a:rPr>
              <a:t>vairākus</a:t>
            </a:r>
            <a:r>
              <a:rPr lang="en-US" dirty="0">
                <a:latin typeface="Arial"/>
                <a:cs typeface="Arial"/>
              </a:rPr>
              <a:t> </a:t>
            </a:r>
            <a:r>
              <a:rPr lang="en-US" dirty="0" err="1">
                <a:latin typeface="Arial"/>
                <a:cs typeface="Arial"/>
              </a:rPr>
              <a:t>pastiprinājuma</a:t>
            </a:r>
            <a:r>
              <a:rPr lang="en-US" dirty="0">
                <a:latin typeface="Arial"/>
                <a:cs typeface="Arial"/>
              </a:rPr>
              <a:t> </a:t>
            </a:r>
            <a:r>
              <a:rPr lang="en-US" dirty="0" err="1">
                <a:latin typeface="Arial"/>
                <a:cs typeface="Arial"/>
              </a:rPr>
              <a:t>risinājumus</a:t>
            </a:r>
            <a:r>
              <a:rPr lang="en-US" dirty="0">
                <a:latin typeface="Arial"/>
                <a:cs typeface="Arial"/>
              </a:rPr>
              <a:t>. </a:t>
            </a:r>
            <a:endParaRPr lang="lv-LV" dirty="0"/>
          </a:p>
          <a:p>
            <a:pPr marL="342900" indent="-342900" algn="just">
              <a:buFont typeface="Arial" panose="020B0604020202020204" pitchFamily="34" charset="0"/>
              <a:buChar char="•"/>
            </a:pPr>
            <a:r>
              <a:rPr lang="en-US" dirty="0" err="1">
                <a:latin typeface="Arial"/>
                <a:cs typeface="Arial"/>
              </a:rPr>
              <a:t>Atsevišķas</a:t>
            </a:r>
            <a:r>
              <a:rPr lang="en-US" dirty="0">
                <a:latin typeface="Arial"/>
                <a:cs typeface="Arial"/>
              </a:rPr>
              <a:t> </a:t>
            </a:r>
            <a:r>
              <a:rPr lang="en-US" dirty="0" err="1">
                <a:latin typeface="Arial"/>
                <a:cs typeface="Arial"/>
              </a:rPr>
              <a:t>tāmes</a:t>
            </a:r>
            <a:r>
              <a:rPr lang="en-US" dirty="0">
                <a:latin typeface="Arial"/>
                <a:cs typeface="Arial"/>
              </a:rPr>
              <a:t> </a:t>
            </a:r>
            <a:r>
              <a:rPr lang="en-US" dirty="0" err="1">
                <a:latin typeface="Arial"/>
                <a:cs typeface="Arial"/>
              </a:rPr>
              <a:t>pozīcijas</a:t>
            </a:r>
            <a:r>
              <a:rPr lang="en-US" dirty="0">
                <a:latin typeface="Arial"/>
                <a:cs typeface="Arial"/>
              </a:rPr>
              <a:t> </a:t>
            </a:r>
            <a:r>
              <a:rPr lang="en-US">
                <a:latin typeface="Arial"/>
                <a:cs typeface="Arial"/>
              </a:rPr>
              <a:t>nesummējas</a:t>
            </a:r>
            <a:endParaRPr lang="en-US"/>
          </a:p>
        </p:txBody>
      </p:sp>
    </p:spTree>
    <p:extLst>
      <p:ext uri="{BB962C8B-B14F-4D97-AF65-F5344CB8AC3E}">
        <p14:creationId xmlns:p14="http://schemas.microsoft.com/office/powerpoint/2010/main" val="57946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2F218936-535F-4E8E-B85C-0B8115CC101C}"/>
              </a:ext>
            </a:extLst>
          </p:cNvPr>
          <p:cNvSpPr>
            <a:spLocks noGrp="1"/>
          </p:cNvSpPr>
          <p:nvPr>
            <p:ph type="body" sz="quarter" idx="10"/>
          </p:nvPr>
        </p:nvSpPr>
        <p:spPr>
          <a:xfrm>
            <a:off x="542924" y="252413"/>
            <a:ext cx="8515351" cy="433387"/>
          </a:xfrm>
        </p:spPr>
        <p:txBody>
          <a:bodyPr vert="horz" lIns="91440" tIns="45720" rIns="91440" bIns="45720" anchor="t"/>
          <a:lstStyle/>
          <a:p>
            <a:r>
              <a:rPr lang="lv-LV" sz="2000" dirty="0">
                <a:latin typeface="Arial"/>
                <a:cs typeface="Arial"/>
              </a:rPr>
              <a:t>Informatīvs materiāls 316. un 318. sērijas ēku tehniskās izpētes veikšanai</a:t>
            </a:r>
          </a:p>
        </p:txBody>
      </p:sp>
      <p:sp>
        <p:nvSpPr>
          <p:cNvPr id="3" name="Teksta vietturis 2">
            <a:extLst>
              <a:ext uri="{FF2B5EF4-FFF2-40B4-BE49-F238E27FC236}">
                <a16:creationId xmlns:a16="http://schemas.microsoft.com/office/drawing/2014/main" id="{CF5DFAF1-6505-48D1-B128-E562553BF0ED}"/>
              </a:ext>
            </a:extLst>
          </p:cNvPr>
          <p:cNvSpPr>
            <a:spLocks noGrp="1"/>
          </p:cNvSpPr>
          <p:nvPr>
            <p:ph type="body" sz="quarter" idx="11"/>
          </p:nvPr>
        </p:nvSpPr>
        <p:spPr>
          <a:xfrm>
            <a:off x="1727740" y="950642"/>
            <a:ext cx="7332857" cy="4330700"/>
          </a:xfrm>
        </p:spPr>
        <p:txBody>
          <a:bodyPr vert="horz" lIns="91440" tIns="45720" rIns="91440" bIns="45720" anchor="t"/>
          <a:lstStyle/>
          <a:p>
            <a:pPr marL="342900" indent="-342900" algn="just">
              <a:buFont typeface="Arial" panose="020B0604020202020204" pitchFamily="34" charset="0"/>
              <a:buChar char="•"/>
            </a:pPr>
            <a:r>
              <a:rPr lang="lv-LV" dirty="0">
                <a:latin typeface="Arial"/>
                <a:cs typeface="Arial"/>
              </a:rPr>
              <a:t>Pieejamās dokumentācijas iegūšana, izpēte un analīze;</a:t>
            </a:r>
          </a:p>
          <a:p>
            <a:pPr marL="342900" indent="-342900" algn="just">
              <a:buFont typeface="Arial" panose="020B0604020202020204" pitchFamily="34" charset="0"/>
              <a:buChar char="•"/>
            </a:pPr>
            <a:r>
              <a:rPr lang="lv-LV" dirty="0">
                <a:latin typeface="Arial"/>
                <a:cs typeface="Arial"/>
              </a:rPr>
              <a:t>Vizuālā apskate;</a:t>
            </a:r>
          </a:p>
          <a:p>
            <a:pPr marL="342900" indent="-342900" algn="just">
              <a:buFont typeface="Arial" panose="020B0604020202020204" pitchFamily="34" charset="0"/>
              <a:buChar char="•"/>
            </a:pPr>
            <a:r>
              <a:rPr lang="lv-LV" dirty="0">
                <a:latin typeface="Arial"/>
                <a:cs typeface="Arial"/>
              </a:rPr>
              <a:t>Izpētes metodes:</a:t>
            </a:r>
          </a:p>
          <a:p>
            <a:pPr marL="1122045" lvl="1" indent="-342900" algn="just">
              <a:buFont typeface="Courier New" panose="020B0604020202020204" pitchFamily="34" charset="0"/>
              <a:buChar char="o"/>
            </a:pPr>
            <a:r>
              <a:rPr lang="lv-LV" sz="1800" dirty="0">
                <a:latin typeface="Arial"/>
                <a:cs typeface="Arial"/>
              </a:rPr>
              <a:t>Iespējama ēkas pamatu un pamatnes nevienmērīga sēšanās;</a:t>
            </a:r>
          </a:p>
          <a:p>
            <a:pPr marL="1122045" lvl="1" indent="-342900" algn="just">
              <a:buFont typeface="Courier New" panose="020B0604020202020204" pitchFamily="34" charset="0"/>
              <a:buChar char="o"/>
            </a:pPr>
            <a:r>
              <a:rPr lang="lv-LV" sz="1800" dirty="0">
                <a:latin typeface="Arial"/>
                <a:cs typeface="Arial"/>
              </a:rPr>
              <a:t>Pamatu pastiprināšana;</a:t>
            </a:r>
          </a:p>
          <a:p>
            <a:pPr marL="1122045" lvl="1" indent="-342900" algn="just">
              <a:buFont typeface="Courier New" panose="020B0604020202020204" pitchFamily="34" charset="0"/>
              <a:buChar char="o"/>
            </a:pPr>
            <a:r>
              <a:rPr lang="lv-LV" sz="1800" dirty="0">
                <a:latin typeface="Arial"/>
                <a:cs typeface="Arial"/>
              </a:rPr>
              <a:t>Slodžu palielināšana uz starpstāvu pārseguma;</a:t>
            </a:r>
          </a:p>
          <a:p>
            <a:pPr marL="1122045" lvl="1" indent="-342900" algn="just">
              <a:buFont typeface="Courier New" panose="020B0604020202020204" pitchFamily="34" charset="0"/>
              <a:buChar char="o"/>
            </a:pPr>
            <a:r>
              <a:rPr lang="lv-LV" sz="1800" dirty="0">
                <a:latin typeface="Arial"/>
                <a:cs typeface="Arial"/>
              </a:rPr>
              <a:t>Slodžu palielināšana uz jumta nesošajām konstrukcijām;</a:t>
            </a:r>
          </a:p>
          <a:p>
            <a:pPr marL="1122045" lvl="1" indent="-342900" algn="just">
              <a:buFont typeface="Courier New" panose="020B0604020202020204" pitchFamily="34" charset="0"/>
              <a:buChar char="o"/>
            </a:pPr>
            <a:r>
              <a:rPr lang="lv-LV" sz="1800" dirty="0">
                <a:latin typeface="Arial"/>
                <a:cs typeface="Arial"/>
              </a:rPr>
              <a:t>Vispārīga ēkas nesošo konstrukciju novērtēšana no mehāniskās stiprības un stabilitātes prasību viedokļa;</a:t>
            </a:r>
          </a:p>
          <a:p>
            <a:pPr marL="342900" indent="-342900" algn="just">
              <a:buFont typeface="Arial" panose="020B0604020202020204" pitchFamily="34" charset="0"/>
              <a:buChar char="•"/>
            </a:pPr>
            <a:r>
              <a:rPr lang="lv-LV" dirty="0">
                <a:latin typeface="Arial"/>
                <a:cs typeface="Arial"/>
              </a:rPr>
              <a:t>Tehniskās apsekošanas atzinuma sagatavošana</a:t>
            </a:r>
          </a:p>
        </p:txBody>
      </p:sp>
    </p:spTree>
    <p:extLst>
      <p:ext uri="{BB962C8B-B14F-4D97-AF65-F5344CB8AC3E}">
        <p14:creationId xmlns:p14="http://schemas.microsoft.com/office/powerpoint/2010/main" val="2923189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925" y="252413"/>
            <a:ext cx="8427210" cy="433387"/>
          </a:xfrm>
        </p:spPr>
        <p:txBody>
          <a:bodyPr vert="horz" lIns="91440" tIns="45720" rIns="91440" bIns="45720" anchor="t"/>
          <a:lstStyle/>
          <a:p>
            <a:r>
              <a:rPr lang="lv-LV" sz="2400" dirty="0">
                <a:latin typeface="Arial"/>
                <a:cs typeface="Arial"/>
              </a:rPr>
              <a:t>Priekšlikumi 316. un 318. sērijas ēku ekspluatācijai</a:t>
            </a:r>
            <a:endParaRPr lang="en-US" sz="2400" dirty="0">
              <a:latin typeface="Arial"/>
              <a:cs typeface="Arial"/>
            </a:endParaRPr>
          </a:p>
        </p:txBody>
      </p:sp>
      <p:sp>
        <p:nvSpPr>
          <p:cNvPr id="3" name="Text Placeholder 2"/>
          <p:cNvSpPr>
            <a:spLocks noGrp="1"/>
          </p:cNvSpPr>
          <p:nvPr>
            <p:ph type="body" sz="quarter" idx="11"/>
          </p:nvPr>
        </p:nvSpPr>
        <p:spPr>
          <a:xfrm>
            <a:off x="584742" y="882076"/>
            <a:ext cx="8427210" cy="470284"/>
          </a:xfrm>
        </p:spPr>
        <p:txBody>
          <a:bodyPr vert="horz" lIns="91440" tIns="45720" rIns="91440" bIns="45720" anchor="t"/>
          <a:lstStyle/>
          <a:p>
            <a:pPr algn="just"/>
            <a:r>
              <a:rPr lang="en-US" err="1">
                <a:latin typeface="Arial"/>
                <a:cs typeface="Arial"/>
              </a:rPr>
              <a:t>Priekšlikumi</a:t>
            </a:r>
            <a:r>
              <a:rPr lang="en-US" dirty="0">
                <a:latin typeface="Arial"/>
                <a:cs typeface="Arial"/>
              </a:rPr>
              <a:t> </a:t>
            </a:r>
            <a:r>
              <a:rPr lang="en-US" err="1">
                <a:latin typeface="Arial"/>
                <a:cs typeface="Arial"/>
              </a:rPr>
              <a:t>konstrukciju</a:t>
            </a:r>
            <a:r>
              <a:rPr lang="en-US" dirty="0">
                <a:latin typeface="Arial"/>
                <a:cs typeface="Arial"/>
              </a:rPr>
              <a:t> un to  </a:t>
            </a:r>
            <a:r>
              <a:rPr lang="en-US" err="1">
                <a:latin typeface="Arial"/>
                <a:cs typeface="Arial"/>
              </a:rPr>
              <a:t>mezglu</a:t>
            </a:r>
            <a:r>
              <a:rPr lang="en-US" dirty="0">
                <a:latin typeface="Arial"/>
                <a:cs typeface="Arial"/>
              </a:rPr>
              <a:t> </a:t>
            </a:r>
            <a:r>
              <a:rPr lang="en-US" b="1" err="1">
                <a:latin typeface="Arial"/>
                <a:cs typeface="Arial"/>
              </a:rPr>
              <a:t>ekspluatācijas</a:t>
            </a:r>
            <a:r>
              <a:rPr lang="en-US" b="1" dirty="0">
                <a:latin typeface="Arial"/>
                <a:cs typeface="Arial"/>
              </a:rPr>
              <a:t> </a:t>
            </a:r>
            <a:r>
              <a:rPr lang="en-US" b="1" err="1">
                <a:latin typeface="Arial"/>
                <a:cs typeface="Arial"/>
              </a:rPr>
              <a:t>termiņiem</a:t>
            </a:r>
            <a:endParaRPr lang="lv-LV" b="1" err="1"/>
          </a:p>
          <a:p>
            <a:pPr marL="1051560" lvl="1" indent="-342900" algn="jus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pic>
        <p:nvPicPr>
          <p:cNvPr id="4" name="Attēls 3" descr="Attēls, kurā ir teksts, ekrānuzņēmums, fonts, cipars&#10;&#10;Apraksts ģenerēts automātiski">
            <a:extLst>
              <a:ext uri="{FF2B5EF4-FFF2-40B4-BE49-F238E27FC236}">
                <a16:creationId xmlns:a16="http://schemas.microsoft.com/office/drawing/2014/main" id="{772C26EC-492E-D355-A907-01D3762FDC42}"/>
              </a:ext>
            </a:extLst>
          </p:cNvPr>
          <p:cNvPicPr>
            <a:picLocks noChangeAspect="1"/>
          </p:cNvPicPr>
          <p:nvPr/>
        </p:nvPicPr>
        <p:blipFill>
          <a:blip r:embed="rId3"/>
          <a:stretch>
            <a:fillRect/>
          </a:stretch>
        </p:blipFill>
        <p:spPr>
          <a:xfrm>
            <a:off x="1784196" y="2057953"/>
            <a:ext cx="5248043" cy="1626972"/>
          </a:xfrm>
          <a:prstGeom prst="rect">
            <a:avLst/>
          </a:prstGeom>
        </p:spPr>
      </p:pic>
    </p:spTree>
    <p:extLst>
      <p:ext uri="{BB962C8B-B14F-4D97-AF65-F5344CB8AC3E}">
        <p14:creationId xmlns:p14="http://schemas.microsoft.com/office/powerpoint/2010/main" val="304670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F1DB7-DA12-2080-4384-79EDDFA7E0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1E4A96-26B7-284E-1446-72060098BC58}"/>
              </a:ext>
            </a:extLst>
          </p:cNvPr>
          <p:cNvSpPr>
            <a:spLocks noGrp="1"/>
          </p:cNvSpPr>
          <p:nvPr>
            <p:ph type="body" sz="quarter" idx="10"/>
          </p:nvPr>
        </p:nvSpPr>
        <p:spPr>
          <a:xfrm>
            <a:off x="542925" y="252413"/>
            <a:ext cx="8427210" cy="433387"/>
          </a:xfrm>
        </p:spPr>
        <p:txBody>
          <a:bodyPr vert="horz" lIns="91440" tIns="45720" rIns="91440" bIns="45720" anchor="t"/>
          <a:lstStyle/>
          <a:p>
            <a:r>
              <a:rPr lang="lv-LV" sz="2400" dirty="0">
                <a:latin typeface="Arial"/>
                <a:cs typeface="Arial"/>
              </a:rPr>
              <a:t>Priekšlikumi 316. un 318. sērijas ēku ekspluatācijai</a:t>
            </a:r>
            <a:endParaRPr lang="en-US" sz="2400" dirty="0">
              <a:latin typeface="Arial"/>
              <a:cs typeface="Arial"/>
            </a:endParaRPr>
          </a:p>
        </p:txBody>
      </p:sp>
      <p:sp>
        <p:nvSpPr>
          <p:cNvPr id="3" name="Text Placeholder 2">
            <a:extLst>
              <a:ext uri="{FF2B5EF4-FFF2-40B4-BE49-F238E27FC236}">
                <a16:creationId xmlns:a16="http://schemas.microsoft.com/office/drawing/2014/main" id="{3F6A2EDB-AD42-E0E7-A997-7AFAFE45CEAC}"/>
              </a:ext>
            </a:extLst>
          </p:cNvPr>
          <p:cNvSpPr>
            <a:spLocks noGrp="1"/>
          </p:cNvSpPr>
          <p:nvPr>
            <p:ph type="body" sz="quarter" idx="11"/>
          </p:nvPr>
        </p:nvSpPr>
        <p:spPr>
          <a:xfrm>
            <a:off x="584742" y="882076"/>
            <a:ext cx="8427210" cy="470284"/>
          </a:xfrm>
        </p:spPr>
        <p:txBody>
          <a:bodyPr vert="horz" lIns="91440" tIns="45720" rIns="91440" bIns="45720" anchor="t"/>
          <a:lstStyle/>
          <a:p>
            <a:pPr algn="just"/>
            <a:r>
              <a:rPr lang="en-US" err="1">
                <a:latin typeface="Arial"/>
                <a:cs typeface="Arial"/>
              </a:rPr>
              <a:t>Priekšlikumi</a:t>
            </a:r>
            <a:r>
              <a:rPr lang="en-US" dirty="0">
                <a:latin typeface="Arial"/>
                <a:cs typeface="Arial"/>
              </a:rPr>
              <a:t> </a:t>
            </a:r>
            <a:r>
              <a:rPr lang="en-US" err="1">
                <a:latin typeface="Arial"/>
                <a:cs typeface="Arial"/>
              </a:rPr>
              <a:t>konstrukciju</a:t>
            </a:r>
            <a:r>
              <a:rPr lang="en-US" dirty="0">
                <a:latin typeface="Arial"/>
                <a:cs typeface="Arial"/>
              </a:rPr>
              <a:t> un to  </a:t>
            </a:r>
            <a:r>
              <a:rPr lang="en-US" err="1">
                <a:latin typeface="Arial"/>
                <a:cs typeface="Arial"/>
              </a:rPr>
              <a:t>mezglu</a:t>
            </a:r>
            <a:r>
              <a:rPr lang="en-US" dirty="0">
                <a:latin typeface="Arial"/>
                <a:cs typeface="Arial"/>
              </a:rPr>
              <a:t> </a:t>
            </a:r>
            <a:r>
              <a:rPr lang="en-US" b="1" err="1">
                <a:latin typeface="Arial"/>
                <a:cs typeface="Arial"/>
              </a:rPr>
              <a:t>uzturēšanai</a:t>
            </a:r>
            <a:endParaRPr lang="en-US" b="1">
              <a:latin typeface="Arial"/>
              <a:cs typeface="Arial"/>
            </a:endParaRPr>
          </a:p>
          <a:p>
            <a:pPr marL="1051560" lvl="1" indent="-342900" algn="jus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2527FAA9-4DCB-FFDE-34E0-80C2BC9255A5}"/>
              </a:ext>
            </a:extLst>
          </p:cNvPr>
          <p:cNvSpPr txBox="1"/>
          <p:nvPr/>
        </p:nvSpPr>
        <p:spPr>
          <a:xfrm>
            <a:off x="973641" y="1614835"/>
            <a:ext cx="7921546" cy="31085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a:lstStyle>
          <a:p>
            <a:pPr marL="285750" indent="-285750">
              <a:buFont typeface="Courier New"/>
              <a:buChar char="o"/>
            </a:pPr>
            <a:r>
              <a:rPr lang="lv-LV" sz="1600" dirty="0">
                <a:latin typeface="Arial"/>
              </a:rPr>
              <a:t>LBN 405-21 ir iekļauts SIA “CMB” 2019. gada ZIŅOJUMA "464. SĒRIJAS DAUDZDZĪVOKĻU DZĪVOJAMĀS ĒKAS" RĪGA, JELGAVA 4.2. punktā norādītais priekšlikums par periodiskās apsekošanas veikšanu ne retāk kā reizi 10 gados dzīvojamajām ēkām;</a:t>
            </a:r>
          </a:p>
          <a:p>
            <a:pPr marL="285750" indent="-285750">
              <a:buFont typeface="Courier New"/>
              <a:buChar char="o"/>
            </a:pPr>
            <a:r>
              <a:rPr lang="lv" sz="1600" dirty="0">
                <a:latin typeface="Arial"/>
              </a:rPr>
              <a:t>316. un 318. sērijas ēku un to konstruktīvo elementu turpmāka ekspluatācija pēc vidējā normatīvā kalpošanas ilguma sasniegšanas ir iespējama, ja veicot periodisko apsekošanu saskaņā ar LBN 405-21 ir nodrošināta atbilstība tādām Būvniecības likuma 9. pantā izvirzītajām prasībām, kā: </a:t>
            </a:r>
            <a:endParaRPr lang="lv-LV" sz="1600" dirty="0">
              <a:latin typeface="Arial"/>
            </a:endParaRPr>
          </a:p>
          <a:p>
            <a:pPr marL="721995" lvl="1" indent="-285750">
              <a:buFont typeface="Wingdings"/>
              <a:buChar char="§"/>
            </a:pPr>
            <a:r>
              <a:rPr lang="lv" sz="1600" dirty="0">
                <a:latin typeface="Arial"/>
              </a:rPr>
              <a:t>mehāniskā stiprība un stabilitāte; </a:t>
            </a:r>
            <a:endParaRPr lang="lv-LV" sz="1600" dirty="0">
              <a:latin typeface="Arial"/>
              <a:cs typeface="Arial"/>
            </a:endParaRPr>
          </a:p>
          <a:p>
            <a:pPr marL="721995" lvl="1" indent="-285750">
              <a:buFont typeface="Wingdings"/>
              <a:buChar char="§"/>
            </a:pPr>
            <a:r>
              <a:rPr lang="lv" sz="1600" dirty="0">
                <a:latin typeface="Arial"/>
              </a:rPr>
              <a:t>ugunsdrošība.</a:t>
            </a:r>
            <a:r>
              <a:rPr lang="lv-LV" sz="1600" dirty="0">
                <a:latin typeface="Arial"/>
              </a:rPr>
              <a:t> </a:t>
            </a:r>
            <a:endParaRPr lang="lv-LV" sz="1600" dirty="0">
              <a:latin typeface="Arial"/>
              <a:cs typeface="Arial"/>
            </a:endParaRPr>
          </a:p>
          <a:p>
            <a:endParaRPr lang="en-US" dirty="0">
              <a:cs typeface="Calibri"/>
            </a:endParaRPr>
          </a:p>
          <a:p>
            <a:pPr>
              <a:buFont typeface="Arial"/>
              <a:buChar char="•"/>
            </a:pPr>
            <a:endParaRPr lang="lv-LV"/>
          </a:p>
        </p:txBody>
      </p:sp>
    </p:spTree>
    <p:extLst>
      <p:ext uri="{BB962C8B-B14F-4D97-AF65-F5344CB8AC3E}">
        <p14:creationId xmlns:p14="http://schemas.microsoft.com/office/powerpoint/2010/main" val="3193997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4F8E2-6242-60AE-5319-BD929A001A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9DAA2F-8529-642B-6C32-31E39C4DFB42}"/>
              </a:ext>
            </a:extLst>
          </p:cNvPr>
          <p:cNvSpPr>
            <a:spLocks noGrp="1"/>
          </p:cNvSpPr>
          <p:nvPr>
            <p:ph type="body" sz="quarter" idx="10"/>
          </p:nvPr>
        </p:nvSpPr>
        <p:spPr>
          <a:xfrm>
            <a:off x="542925" y="252413"/>
            <a:ext cx="8427210" cy="433387"/>
          </a:xfrm>
        </p:spPr>
        <p:txBody>
          <a:bodyPr vert="horz" lIns="91440" tIns="45720" rIns="91440" bIns="45720" anchor="t"/>
          <a:lstStyle/>
          <a:p>
            <a:r>
              <a:rPr lang="lv-LV" sz="2400" dirty="0">
                <a:latin typeface="Arial"/>
                <a:cs typeface="Arial"/>
              </a:rPr>
              <a:t>Priekšlikumi 316. un 318. sērijas ēku ekspluatācijai</a:t>
            </a:r>
            <a:endParaRPr lang="en-US" sz="2400" dirty="0">
              <a:latin typeface="Arial"/>
              <a:cs typeface="Arial"/>
            </a:endParaRPr>
          </a:p>
        </p:txBody>
      </p:sp>
      <p:sp>
        <p:nvSpPr>
          <p:cNvPr id="3" name="Text Placeholder 2">
            <a:extLst>
              <a:ext uri="{FF2B5EF4-FFF2-40B4-BE49-F238E27FC236}">
                <a16:creationId xmlns:a16="http://schemas.microsoft.com/office/drawing/2014/main" id="{5E1386F9-25AA-D6AF-B1EF-E844194751EE}"/>
              </a:ext>
            </a:extLst>
          </p:cNvPr>
          <p:cNvSpPr>
            <a:spLocks noGrp="1"/>
          </p:cNvSpPr>
          <p:nvPr>
            <p:ph type="body" sz="quarter" idx="11"/>
          </p:nvPr>
        </p:nvSpPr>
        <p:spPr>
          <a:xfrm>
            <a:off x="584742" y="882076"/>
            <a:ext cx="8427210" cy="470284"/>
          </a:xfrm>
        </p:spPr>
        <p:txBody>
          <a:bodyPr vert="horz" lIns="91440" tIns="45720" rIns="91440" bIns="45720" anchor="t"/>
          <a:lstStyle/>
          <a:p>
            <a:pPr marL="342900" indent="-342900" algn="just">
              <a:buFont typeface="Arial" panose="020B0604020202020204" pitchFamily="34" charset="0"/>
              <a:buChar char="•"/>
            </a:pPr>
            <a:r>
              <a:rPr lang="en-US" dirty="0" err="1">
                <a:latin typeface="Arial"/>
                <a:cs typeface="Arial"/>
              </a:rPr>
              <a:t>Priekšlikumi</a:t>
            </a:r>
            <a:r>
              <a:rPr lang="en-US" dirty="0">
                <a:latin typeface="Arial"/>
                <a:cs typeface="Arial"/>
              </a:rPr>
              <a:t> </a:t>
            </a:r>
            <a:r>
              <a:rPr lang="en-US" dirty="0" err="1">
                <a:latin typeface="Arial"/>
                <a:cs typeface="Arial"/>
              </a:rPr>
              <a:t>konstrukciju</a:t>
            </a:r>
            <a:r>
              <a:rPr lang="en-US" dirty="0">
                <a:latin typeface="Arial"/>
                <a:cs typeface="Arial"/>
              </a:rPr>
              <a:t> un to  </a:t>
            </a:r>
            <a:r>
              <a:rPr lang="en-US" dirty="0" err="1">
                <a:latin typeface="Arial"/>
                <a:cs typeface="Arial"/>
              </a:rPr>
              <a:t>mezglu</a:t>
            </a:r>
            <a:r>
              <a:rPr lang="en-US" dirty="0">
                <a:latin typeface="Arial"/>
                <a:cs typeface="Arial"/>
              </a:rPr>
              <a:t> </a:t>
            </a:r>
            <a:r>
              <a:rPr lang="en-US" b="1" dirty="0" err="1">
                <a:latin typeface="Arial"/>
                <a:cs typeface="Arial"/>
              </a:rPr>
              <a:t>pastiprināšanai</a:t>
            </a:r>
          </a:p>
          <a:p>
            <a:pPr marL="1051560" lvl="1" indent="-342900" algn="jus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8DACF44-D1E4-582B-2A71-4CE984AA254B}"/>
              </a:ext>
            </a:extLst>
          </p:cNvPr>
          <p:cNvSpPr txBox="1"/>
          <p:nvPr/>
        </p:nvSpPr>
        <p:spPr>
          <a:xfrm>
            <a:off x="973641" y="1614835"/>
            <a:ext cx="7921546" cy="270843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36381" rtl="0" eaLnBrk="1" latinLnBrk="0" hangingPunct="1">
              <a:defRPr sz="1800" kern="1200">
                <a:solidFill>
                  <a:schemeClr val="tx1"/>
                </a:solidFill>
                <a:latin typeface="+mn-lt"/>
                <a:ea typeface="+mn-ea"/>
                <a:cs typeface="+mn-cs"/>
              </a:defRPr>
            </a:lvl1pPr>
            <a:lvl2pPr marL="436381" algn="l" defTabSz="436381" rtl="0" eaLnBrk="1" latinLnBrk="0" hangingPunct="1">
              <a:defRPr sz="1800" kern="1200">
                <a:solidFill>
                  <a:schemeClr val="tx1"/>
                </a:solidFill>
                <a:latin typeface="+mn-lt"/>
                <a:ea typeface="+mn-ea"/>
                <a:cs typeface="+mn-cs"/>
              </a:defRPr>
            </a:lvl2pPr>
            <a:lvl3pPr marL="872761" algn="l" defTabSz="436381" rtl="0" eaLnBrk="1" latinLnBrk="0" hangingPunct="1">
              <a:defRPr sz="1800" kern="1200">
                <a:solidFill>
                  <a:schemeClr val="tx1"/>
                </a:solidFill>
                <a:latin typeface="+mn-lt"/>
                <a:ea typeface="+mn-ea"/>
                <a:cs typeface="+mn-cs"/>
              </a:defRPr>
            </a:lvl3pPr>
            <a:lvl4pPr marL="1309142" algn="l" defTabSz="436381" rtl="0" eaLnBrk="1" latinLnBrk="0" hangingPunct="1">
              <a:defRPr sz="1800" kern="1200">
                <a:solidFill>
                  <a:schemeClr val="tx1"/>
                </a:solidFill>
                <a:latin typeface="+mn-lt"/>
                <a:ea typeface="+mn-ea"/>
                <a:cs typeface="+mn-cs"/>
              </a:defRPr>
            </a:lvl4pPr>
            <a:lvl5pPr marL="1745523" algn="l" defTabSz="436381" rtl="0" eaLnBrk="1" latinLnBrk="0" hangingPunct="1">
              <a:defRPr sz="1800" kern="1200">
                <a:solidFill>
                  <a:schemeClr val="tx1"/>
                </a:solidFill>
                <a:latin typeface="+mn-lt"/>
                <a:ea typeface="+mn-ea"/>
                <a:cs typeface="+mn-cs"/>
              </a:defRPr>
            </a:lvl5pPr>
            <a:lvl6pPr marL="2181903" algn="l" defTabSz="436381" rtl="0" eaLnBrk="1" latinLnBrk="0" hangingPunct="1">
              <a:defRPr sz="1800" kern="1200">
                <a:solidFill>
                  <a:schemeClr val="tx1"/>
                </a:solidFill>
                <a:latin typeface="+mn-lt"/>
                <a:ea typeface="+mn-ea"/>
                <a:cs typeface="+mn-cs"/>
              </a:defRPr>
            </a:lvl6pPr>
            <a:lvl7pPr marL="2618284" algn="l" defTabSz="436381" rtl="0" eaLnBrk="1" latinLnBrk="0" hangingPunct="1">
              <a:defRPr sz="1800" kern="1200">
                <a:solidFill>
                  <a:schemeClr val="tx1"/>
                </a:solidFill>
                <a:latin typeface="+mn-lt"/>
                <a:ea typeface="+mn-ea"/>
                <a:cs typeface="+mn-cs"/>
              </a:defRPr>
            </a:lvl7pPr>
            <a:lvl8pPr marL="3054664" algn="l" defTabSz="436381" rtl="0" eaLnBrk="1" latinLnBrk="0" hangingPunct="1">
              <a:defRPr sz="1800" kern="1200">
                <a:solidFill>
                  <a:schemeClr val="tx1"/>
                </a:solidFill>
                <a:latin typeface="+mn-lt"/>
                <a:ea typeface="+mn-ea"/>
                <a:cs typeface="+mn-cs"/>
              </a:defRPr>
            </a:lvl8pPr>
            <a:lvl9pPr marL="3491045" algn="l" defTabSz="436381" rtl="0" eaLnBrk="1" latinLnBrk="0" hangingPunct="1">
              <a:defRPr sz="1800" kern="1200">
                <a:solidFill>
                  <a:schemeClr val="tx1"/>
                </a:solidFill>
                <a:latin typeface="+mn-lt"/>
                <a:ea typeface="+mn-ea"/>
                <a:cs typeface="+mn-cs"/>
              </a:defRPr>
            </a:lvl9pPr>
          </a:lstStyle>
          <a:p>
            <a:pPr algn="just"/>
            <a:r>
              <a:rPr lang="lv" sz="2000" dirty="0">
                <a:latin typeface="Arial"/>
                <a:cs typeface="Arial"/>
              </a:rPr>
              <a:t>Konstrukciju pastiprināšana bēniņu ķieģeļu mūra sienām un stabiem ir jāveic sekojošos gadījumos:</a:t>
            </a:r>
            <a:endParaRPr lang="lv-LV" sz="2000" dirty="0">
              <a:latin typeface="Arial"/>
              <a:cs typeface="Arial"/>
            </a:endParaRPr>
          </a:p>
          <a:p>
            <a:pPr marL="342900" indent="-342900">
              <a:buFont typeface="Arial"/>
              <a:buChar char="•"/>
            </a:pPr>
            <a:r>
              <a:rPr lang="lv" dirty="0">
                <a:latin typeface="Arial"/>
                <a:cs typeface="Arial"/>
              </a:rPr>
              <a:t>Ja veicot vizuālo apskati un tai sekojošu tehnisko apsekošanu, tiek konstatēti tādi bojājumi, kas ietekmē būves drošumu;</a:t>
            </a:r>
          </a:p>
          <a:p>
            <a:pPr marL="342900" indent="-342900">
              <a:buFont typeface="Arial"/>
              <a:buChar char="•"/>
            </a:pPr>
            <a:r>
              <a:rPr lang="lv" dirty="0">
                <a:latin typeface="Arial"/>
                <a:cs typeface="Arial"/>
              </a:rPr>
              <a:t>Veicot saplaisājušajiem bēniņu mūra stabiem un sienām deformāciju monitoringu ir pārliecība un pamatojums par progresējošām un paliekošām deformācijām.</a:t>
            </a:r>
            <a:endParaRPr lang="lv-LV" dirty="0">
              <a:latin typeface="Arial"/>
              <a:cs typeface="Arial"/>
            </a:endParaRPr>
          </a:p>
          <a:p>
            <a:endParaRPr lang="en-US" sz="2000" dirty="0">
              <a:latin typeface="Arial"/>
              <a:cs typeface="Calibri"/>
            </a:endParaRPr>
          </a:p>
          <a:p>
            <a:pPr>
              <a:buFont typeface="Arial"/>
              <a:buChar char="•"/>
            </a:pPr>
            <a:endParaRPr lang="lv-LV" sz="2000" dirty="0">
              <a:latin typeface="Arial"/>
              <a:cs typeface="Arial"/>
            </a:endParaRPr>
          </a:p>
        </p:txBody>
      </p:sp>
    </p:spTree>
    <p:extLst>
      <p:ext uri="{BB962C8B-B14F-4D97-AF65-F5344CB8AC3E}">
        <p14:creationId xmlns:p14="http://schemas.microsoft.com/office/powerpoint/2010/main" val="1966373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2924" y="252413"/>
            <a:ext cx="6848089" cy="440356"/>
          </a:xfrm>
        </p:spPr>
        <p:txBody>
          <a:bodyPr vert="horz" lIns="91440" tIns="45720" rIns="91440" bIns="45720" anchor="t"/>
          <a:lstStyle/>
          <a:p>
            <a:r>
              <a:rPr lang="lv-LV" dirty="0">
                <a:latin typeface="Arial"/>
                <a:cs typeface="Arial"/>
              </a:rPr>
              <a:t>Vispārīgi ierosinājumi un norādes</a:t>
            </a:r>
            <a:endParaRPr lang="lv-LV" dirty="0"/>
          </a:p>
        </p:txBody>
      </p:sp>
      <p:sp>
        <p:nvSpPr>
          <p:cNvPr id="3" name="Text Placeholder 2"/>
          <p:cNvSpPr>
            <a:spLocks noGrp="1"/>
          </p:cNvSpPr>
          <p:nvPr>
            <p:ph type="body" sz="quarter" idx="11"/>
          </p:nvPr>
        </p:nvSpPr>
        <p:spPr>
          <a:xfrm>
            <a:off x="577771" y="912049"/>
            <a:ext cx="8201831" cy="3406461"/>
          </a:xfrm>
        </p:spPr>
        <p:txBody>
          <a:bodyPr vert="horz" lIns="91440" tIns="45720" rIns="91440" bIns="45720" anchor="t"/>
          <a:lstStyle/>
          <a:p>
            <a:pPr marL="285750" indent="-285750" algn="just">
              <a:buFont typeface="Arial" panose="020B0604020202020204" pitchFamily="34" charset="0"/>
              <a:buChar char="•"/>
            </a:pPr>
            <a:r>
              <a:rPr lang="lv-LV" dirty="0">
                <a:latin typeface="Arial"/>
                <a:cs typeface="Arial"/>
              </a:rPr>
              <a:t>izglītoties </a:t>
            </a:r>
            <a:r>
              <a:rPr lang="lv-LV" dirty="0" err="1">
                <a:latin typeface="Arial"/>
                <a:cs typeface="Arial"/>
              </a:rPr>
              <a:t>būvspeciālistiem</a:t>
            </a:r>
            <a:r>
              <a:rPr lang="lv-LV" dirty="0">
                <a:latin typeface="Arial"/>
                <a:cs typeface="Arial"/>
              </a:rPr>
              <a:t>, </a:t>
            </a:r>
            <a:r>
              <a:rPr lang="lv-LV" dirty="0" err="1">
                <a:latin typeface="Arial"/>
                <a:cs typeface="Arial"/>
              </a:rPr>
              <a:t>apsaimniekotājiem</a:t>
            </a:r>
            <a:r>
              <a:rPr lang="lv-LV" dirty="0">
                <a:latin typeface="Arial"/>
                <a:cs typeface="Arial"/>
              </a:rPr>
              <a:t> un īpašniekiem;</a:t>
            </a:r>
          </a:p>
          <a:p>
            <a:pPr marL="285750" indent="-285750" algn="just">
              <a:buFont typeface="Arial" panose="020B0604020202020204" pitchFamily="34" charset="0"/>
              <a:buChar char="•"/>
            </a:pPr>
            <a:r>
              <a:rPr lang="lv-LV" dirty="0">
                <a:latin typeface="Arial"/>
                <a:cs typeface="Arial"/>
              </a:rPr>
              <a:t>palīglīdzekļiem tehniskās apsekošanas atzinumu sagatavošanai:</a:t>
            </a:r>
          </a:p>
          <a:p>
            <a:pPr marL="994410" lvl="1" indent="-342900" algn="just">
              <a:buFont typeface="Courier New" panose="020B0604020202020204" pitchFamily="34" charset="0"/>
              <a:buChar char="o"/>
            </a:pPr>
            <a:r>
              <a:rPr lang="lv-LV" sz="1600" dirty="0">
                <a:latin typeface="Arial"/>
                <a:cs typeface="Arial"/>
              </a:rPr>
              <a:t>LBN 405-21 tiesību akta projekta anotācija;</a:t>
            </a:r>
          </a:p>
          <a:p>
            <a:pPr marL="994410" lvl="1" indent="-342900" algn="just">
              <a:buFont typeface="Courier New" panose="020B0604020202020204" pitchFamily="34" charset="0"/>
              <a:buChar char="o"/>
            </a:pPr>
            <a:r>
              <a:rPr lang="lv-LV" sz="1600" dirty="0">
                <a:latin typeface="Arial"/>
                <a:cs typeface="Arial"/>
              </a:rPr>
              <a:t>Latvijas Būvkonstrukciju projektētāju asociācijas izstrādātas Vadlīnijas LBPA–PS–201:2019 “Prasības būvju konstrukciju detalizētai </a:t>
            </a:r>
            <a:r>
              <a:rPr lang="lv-LV" sz="1600" dirty="0" err="1">
                <a:latin typeface="Arial"/>
                <a:cs typeface="Arial"/>
              </a:rPr>
              <a:t>būvizpētei</a:t>
            </a:r>
            <a:r>
              <a:rPr lang="lv-LV" sz="1600" dirty="0">
                <a:latin typeface="Arial"/>
                <a:cs typeface="Arial"/>
              </a:rPr>
              <a:t>”;</a:t>
            </a:r>
          </a:p>
          <a:p>
            <a:pPr marL="285750" indent="-285750" algn="just">
              <a:buFont typeface="Arial" panose="020B0604020202020204" pitchFamily="34" charset="0"/>
              <a:buChar char="•"/>
            </a:pPr>
            <a:r>
              <a:rPr lang="lv-LV" dirty="0">
                <a:latin typeface="Arial"/>
                <a:cs typeface="Arial"/>
              </a:rPr>
              <a:t>saskaņošanas stadijā ir vadlīnijas TAA LBN 405-21;</a:t>
            </a:r>
          </a:p>
          <a:p>
            <a:pPr marL="285750" indent="-285750" algn="just">
              <a:buFont typeface="Arial" panose="020B0604020202020204" pitchFamily="34" charset="0"/>
              <a:buChar char="•"/>
            </a:pPr>
            <a:r>
              <a:rPr lang="lv-LV" dirty="0">
                <a:latin typeface="Arial"/>
                <a:cs typeface="Arial"/>
              </a:rPr>
              <a:t>Latvijas valsts pilsētu celtniecības projektēšanas institūta “</a:t>
            </a:r>
            <a:r>
              <a:rPr lang="lv-LV" dirty="0" err="1">
                <a:latin typeface="Arial"/>
                <a:cs typeface="Arial"/>
              </a:rPr>
              <a:t>Latgiprogorstroj</a:t>
            </a:r>
            <a:r>
              <a:rPr lang="lv-LV" dirty="0">
                <a:latin typeface="Arial"/>
                <a:cs typeface="Arial"/>
              </a:rPr>
              <a:t>” jeb “</a:t>
            </a:r>
            <a:r>
              <a:rPr lang="lv-LV" dirty="0" err="1">
                <a:latin typeface="Arial"/>
                <a:cs typeface="Arial"/>
              </a:rPr>
              <a:t>Pilsētprojekts</a:t>
            </a:r>
            <a:r>
              <a:rPr lang="lv-LV" dirty="0">
                <a:latin typeface="Arial"/>
                <a:cs typeface="Arial"/>
              </a:rPr>
              <a:t>” arhīvā Skolas ielā 21;</a:t>
            </a:r>
          </a:p>
          <a:p>
            <a:pPr marL="285750" indent="-285750" algn="just">
              <a:buFont typeface="Arial" panose="020B0604020202020204" pitchFamily="34" charset="0"/>
              <a:buChar char="•"/>
            </a:pPr>
            <a:r>
              <a:rPr lang="lv-LV" dirty="0">
                <a:latin typeface="Arial"/>
                <a:cs typeface="Arial"/>
              </a:rPr>
              <a:t>Būvniecības informācijas sistēma: </a:t>
            </a:r>
          </a:p>
          <a:p>
            <a:pPr algn="just"/>
            <a:r>
              <a:rPr lang="lv-LV" dirty="0">
                <a:latin typeface="Arial"/>
                <a:cs typeface="Arial"/>
              </a:rPr>
              <a:t>                   NODERĪGI - DAUDZDZĪVOKĻU ĒKU IZPĒTE </a:t>
            </a:r>
            <a:endParaRPr lang="lv-LV"/>
          </a:p>
        </p:txBody>
      </p:sp>
    </p:spTree>
    <p:extLst>
      <p:ext uri="{BB962C8B-B14F-4D97-AF65-F5344CB8AC3E}">
        <p14:creationId xmlns:p14="http://schemas.microsoft.com/office/powerpoint/2010/main" val="3664061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538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C251259-E63E-4D40-B509-0C57E3963AA9}"/>
              </a:ext>
            </a:extLst>
          </p:cNvPr>
          <p:cNvSpPr>
            <a:spLocks noGrp="1"/>
          </p:cNvSpPr>
          <p:nvPr>
            <p:ph type="body" sz="quarter" idx="10"/>
          </p:nvPr>
        </p:nvSpPr>
        <p:spPr>
          <a:xfrm>
            <a:off x="542924" y="252413"/>
            <a:ext cx="7511312" cy="433387"/>
          </a:xfrm>
        </p:spPr>
        <p:txBody>
          <a:bodyPr/>
          <a:lstStyle/>
          <a:p>
            <a:r>
              <a:rPr lang="lv-LV"/>
              <a:t>Apsekotās ēkas: pētīto ēku izvietojums Rīgā</a:t>
            </a:r>
          </a:p>
          <a:p>
            <a:endParaRPr lang="lv-LV"/>
          </a:p>
          <a:p>
            <a:endParaRPr lang="lv-LV"/>
          </a:p>
        </p:txBody>
      </p:sp>
      <p:pic>
        <p:nvPicPr>
          <p:cNvPr id="5" name="Picture 4">
            <a:extLst>
              <a:ext uri="{FF2B5EF4-FFF2-40B4-BE49-F238E27FC236}">
                <a16:creationId xmlns:a16="http://schemas.microsoft.com/office/drawing/2014/main" id="{465AA506-42E2-4B69-F524-5FC432E73578}"/>
              </a:ext>
            </a:extLst>
          </p:cNvPr>
          <p:cNvPicPr>
            <a:picLocks noChangeAspect="1"/>
          </p:cNvPicPr>
          <p:nvPr/>
        </p:nvPicPr>
        <p:blipFill>
          <a:blip r:embed="rId2"/>
          <a:stretch>
            <a:fillRect/>
          </a:stretch>
        </p:blipFill>
        <p:spPr>
          <a:xfrm>
            <a:off x="1692000" y="865078"/>
            <a:ext cx="5760000" cy="3655988"/>
          </a:xfrm>
          <a:prstGeom prst="rect">
            <a:avLst/>
          </a:prstGeom>
        </p:spPr>
      </p:pic>
    </p:spTree>
    <p:extLst>
      <p:ext uri="{BB962C8B-B14F-4D97-AF65-F5344CB8AC3E}">
        <p14:creationId xmlns:p14="http://schemas.microsoft.com/office/powerpoint/2010/main" val="172420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C251259-E63E-4D40-B509-0C57E3963AA9}"/>
              </a:ext>
            </a:extLst>
          </p:cNvPr>
          <p:cNvSpPr>
            <a:spLocks noGrp="1"/>
          </p:cNvSpPr>
          <p:nvPr>
            <p:ph type="body" sz="quarter" idx="10"/>
          </p:nvPr>
        </p:nvSpPr>
        <p:spPr>
          <a:xfrm>
            <a:off x="542924" y="252413"/>
            <a:ext cx="8024879" cy="433387"/>
          </a:xfrm>
        </p:spPr>
        <p:txBody>
          <a:bodyPr/>
          <a:lstStyle/>
          <a:p>
            <a:r>
              <a:rPr lang="lv-LV"/>
              <a:t>Apsekotās ēkas: pētīto ēku izvietojums Jelgavā</a:t>
            </a:r>
          </a:p>
          <a:p>
            <a:endParaRPr lang="lv-LV"/>
          </a:p>
        </p:txBody>
      </p:sp>
      <p:pic>
        <p:nvPicPr>
          <p:cNvPr id="3" name="Picture 2">
            <a:extLst>
              <a:ext uri="{FF2B5EF4-FFF2-40B4-BE49-F238E27FC236}">
                <a16:creationId xmlns:a16="http://schemas.microsoft.com/office/drawing/2014/main" id="{94AE344A-C9E3-482F-54CE-73E3F6FFED82}"/>
              </a:ext>
            </a:extLst>
          </p:cNvPr>
          <p:cNvPicPr>
            <a:picLocks noChangeAspect="1"/>
          </p:cNvPicPr>
          <p:nvPr/>
        </p:nvPicPr>
        <p:blipFill>
          <a:blip r:embed="rId2"/>
          <a:stretch>
            <a:fillRect/>
          </a:stretch>
        </p:blipFill>
        <p:spPr>
          <a:xfrm>
            <a:off x="1675363" y="836721"/>
            <a:ext cx="5760000" cy="3691548"/>
          </a:xfrm>
          <a:prstGeom prst="rect">
            <a:avLst/>
          </a:prstGeom>
        </p:spPr>
      </p:pic>
    </p:spTree>
    <p:extLst>
      <p:ext uri="{BB962C8B-B14F-4D97-AF65-F5344CB8AC3E}">
        <p14:creationId xmlns:p14="http://schemas.microsoft.com/office/powerpoint/2010/main" val="2552841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C251259-E63E-4D40-B509-0C57E3963AA9}"/>
              </a:ext>
            </a:extLst>
          </p:cNvPr>
          <p:cNvSpPr>
            <a:spLocks noGrp="1"/>
          </p:cNvSpPr>
          <p:nvPr>
            <p:ph type="body" sz="quarter" idx="10"/>
          </p:nvPr>
        </p:nvSpPr>
        <p:spPr>
          <a:xfrm>
            <a:off x="542924" y="252413"/>
            <a:ext cx="7987301" cy="433387"/>
          </a:xfrm>
        </p:spPr>
        <p:txBody>
          <a:bodyPr/>
          <a:lstStyle/>
          <a:p>
            <a:r>
              <a:rPr lang="lv-LV"/>
              <a:t>Apsekotās ēkas: pētīto ēku izvietojums Rēzeknē</a:t>
            </a:r>
          </a:p>
        </p:txBody>
      </p:sp>
      <p:pic>
        <p:nvPicPr>
          <p:cNvPr id="3" name="Picture 2">
            <a:extLst>
              <a:ext uri="{FF2B5EF4-FFF2-40B4-BE49-F238E27FC236}">
                <a16:creationId xmlns:a16="http://schemas.microsoft.com/office/drawing/2014/main" id="{4C8B22A7-2F79-A500-7B88-0069FB670482}"/>
              </a:ext>
            </a:extLst>
          </p:cNvPr>
          <p:cNvPicPr>
            <a:picLocks noChangeAspect="1"/>
          </p:cNvPicPr>
          <p:nvPr/>
        </p:nvPicPr>
        <p:blipFill>
          <a:blip r:embed="rId2"/>
          <a:stretch>
            <a:fillRect/>
          </a:stretch>
        </p:blipFill>
        <p:spPr>
          <a:xfrm>
            <a:off x="1692000" y="906653"/>
            <a:ext cx="5760000" cy="3672074"/>
          </a:xfrm>
          <a:prstGeom prst="rect">
            <a:avLst/>
          </a:prstGeom>
        </p:spPr>
      </p:pic>
    </p:spTree>
    <p:extLst>
      <p:ext uri="{BB962C8B-B14F-4D97-AF65-F5344CB8AC3E}">
        <p14:creationId xmlns:p14="http://schemas.microsoft.com/office/powerpoint/2010/main" val="152027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BC251259-E63E-4D40-B509-0C57E3963AA9}"/>
              </a:ext>
            </a:extLst>
          </p:cNvPr>
          <p:cNvSpPr>
            <a:spLocks noGrp="1"/>
          </p:cNvSpPr>
          <p:nvPr>
            <p:ph type="body" sz="quarter" idx="10"/>
          </p:nvPr>
        </p:nvSpPr>
        <p:spPr>
          <a:xfrm>
            <a:off x="542923" y="252413"/>
            <a:ext cx="7999827" cy="433387"/>
          </a:xfrm>
        </p:spPr>
        <p:txBody>
          <a:bodyPr/>
          <a:lstStyle/>
          <a:p>
            <a:r>
              <a:rPr lang="lv-LV"/>
              <a:t>Apsekotās ēkas: pētīto ēku izvietojums Ventspilī</a:t>
            </a:r>
          </a:p>
        </p:txBody>
      </p:sp>
      <p:pic>
        <p:nvPicPr>
          <p:cNvPr id="3" name="Picture 2">
            <a:extLst>
              <a:ext uri="{FF2B5EF4-FFF2-40B4-BE49-F238E27FC236}">
                <a16:creationId xmlns:a16="http://schemas.microsoft.com/office/drawing/2014/main" id="{813E89DF-A53E-C102-FD07-C7FA46833CAD}"/>
              </a:ext>
            </a:extLst>
          </p:cNvPr>
          <p:cNvPicPr>
            <a:picLocks noChangeAspect="1"/>
          </p:cNvPicPr>
          <p:nvPr/>
        </p:nvPicPr>
        <p:blipFill>
          <a:blip r:embed="rId2"/>
          <a:stretch>
            <a:fillRect/>
          </a:stretch>
        </p:blipFill>
        <p:spPr>
          <a:xfrm>
            <a:off x="1692000" y="775350"/>
            <a:ext cx="5760000" cy="4115737"/>
          </a:xfrm>
          <a:prstGeom prst="rect">
            <a:avLst/>
          </a:prstGeom>
        </p:spPr>
      </p:pic>
    </p:spTree>
    <p:extLst>
      <p:ext uri="{BB962C8B-B14F-4D97-AF65-F5344CB8AC3E}">
        <p14:creationId xmlns:p14="http://schemas.microsoft.com/office/powerpoint/2010/main" val="2066398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D75856F525BC6B4AAC9326C419DA09EB" ma:contentTypeVersion="18" ma:contentTypeDescription="Izveidot jaunu dokumentu." ma:contentTypeScope="" ma:versionID="be9f54b1788a678aa927007943397531">
  <xsd:schema xmlns:xsd="http://www.w3.org/2001/XMLSchema" xmlns:xs="http://www.w3.org/2001/XMLSchema" xmlns:p="http://schemas.microsoft.com/office/2006/metadata/properties" xmlns:ns2="e793aee2-0702-45ff-9c51-b29030239f5c" xmlns:ns3="98d6c3d8-aeaf-4e5b-adb6-e1ad8a72b2c7" targetNamespace="http://schemas.microsoft.com/office/2006/metadata/properties" ma:root="true" ma:fieldsID="c10ef5fdbd83ea175a594876ff1505d7" ns2:_="" ns3:_="">
    <xsd:import namespace="e793aee2-0702-45ff-9c51-b29030239f5c"/>
    <xsd:import namespace="98d6c3d8-aeaf-4e5b-adb6-e1ad8a72b2c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3aee2-0702-45ff-9c51-b29030239f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ttēlu atzīmes" ma:readOnly="false" ma:fieldId="{5cf76f15-5ced-4ddc-b409-7134ff3c332f}" ma:taxonomyMulti="true" ma:sspId="8e2be3b2-015e-4a5d-b081-7524b6a441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d6c3d8-aeaf-4e5b-adb6-e1ad8a72b2c7" elementFormDefault="qualified">
    <xsd:import namespace="http://schemas.microsoft.com/office/2006/documentManagement/types"/>
    <xsd:import namespace="http://schemas.microsoft.com/office/infopath/2007/PartnerControls"/>
    <xsd:element name="SharedWithUsers" ma:index="16"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Koplietots ar: detalizēti" ma:internalName="SharedWithDetails" ma:readOnly="true">
      <xsd:simpleType>
        <xsd:restriction base="dms:Note">
          <xsd:maxLength value="255"/>
        </xsd:restriction>
      </xsd:simpleType>
    </xsd:element>
    <xsd:element name="TaxCatchAll" ma:index="23" nillable="true" ma:displayName="Taxonomy Catch All Column" ma:hidden="true" ma:list="{f6db8e47-5bbc-465d-99b6-2ae2039f479b}" ma:internalName="TaxCatchAll" ma:showField="CatchAllData" ma:web="98d6c3d8-aeaf-4e5b-adb6-e1ad8a72b2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d6c3d8-aeaf-4e5b-adb6-e1ad8a72b2c7" xsi:nil="true"/>
    <lcf76f155ced4ddcb4097134ff3c332f xmlns="e793aee2-0702-45ff-9c51-b29030239f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3FDB04-A6B7-4E1A-9A09-E502792D9835}"/>
</file>

<file path=customXml/itemProps2.xml><?xml version="1.0" encoding="utf-8"?>
<ds:datastoreItem xmlns:ds="http://schemas.openxmlformats.org/officeDocument/2006/customXml" ds:itemID="{3AFE637E-CD08-4401-855C-4F50FBE0B8A1}"/>
</file>

<file path=customXml/itemProps3.xml><?xml version="1.0" encoding="utf-8"?>
<ds:datastoreItem xmlns:ds="http://schemas.openxmlformats.org/officeDocument/2006/customXml" ds:itemID="{B4AED100-B4C2-4173-895A-04E2D71DFBD4}"/>
</file>

<file path=docProps/app.xml><?xml version="1.0" encoding="utf-8"?>
<Properties xmlns="http://schemas.openxmlformats.org/officeDocument/2006/extended-properties" xmlns:vt="http://schemas.openxmlformats.org/officeDocument/2006/docPropsVTypes">
  <TotalTime>0</TotalTime>
  <Words>2858</Words>
  <Application>Microsoft Office PowerPoint</Application>
  <PresentationFormat>Slaidrāde ekrānā (16:9)</PresentationFormat>
  <Paragraphs>723</Paragraphs>
  <Slides>58</Slides>
  <Notes>5</Notes>
  <HiddenSlides>0</HiddenSlides>
  <MMClips>0</MMClips>
  <ScaleCrop>false</ScaleCrop>
  <HeadingPairs>
    <vt:vector size="8" baseType="variant">
      <vt:variant>
        <vt:lpstr>Lietotie fonti</vt:lpstr>
      </vt:variant>
      <vt:variant>
        <vt:i4>7</vt:i4>
      </vt:variant>
      <vt:variant>
        <vt:lpstr>Dizains</vt:lpstr>
      </vt:variant>
      <vt:variant>
        <vt:i4>1</vt:i4>
      </vt:variant>
      <vt:variant>
        <vt:lpstr>Iegulti OLE serveri</vt:lpstr>
      </vt:variant>
      <vt:variant>
        <vt:i4>1</vt:i4>
      </vt:variant>
      <vt:variant>
        <vt:lpstr>Slaidu virsraksti</vt:lpstr>
      </vt:variant>
      <vt:variant>
        <vt:i4>58</vt:i4>
      </vt:variant>
    </vt:vector>
  </HeadingPairs>
  <TitlesOfParts>
    <vt:vector size="67" baseType="lpstr">
      <vt:lpstr>Arial</vt:lpstr>
      <vt:lpstr>Avenir Next Demi Bold</vt:lpstr>
      <vt:lpstr>Avenir Next Regular</vt:lpstr>
      <vt:lpstr>AvenirNext LT Pro Regular</vt:lpstr>
      <vt:lpstr>Calibri</vt:lpstr>
      <vt:lpstr>Courier New</vt:lpstr>
      <vt:lpstr>Wingdings</vt:lpstr>
      <vt:lpstr>Office Theme</vt:lpstr>
      <vt:lpstr>Document</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MiniComs LINDA</dc:creator>
  <cp:lastModifiedBy>CMB CMB</cp:lastModifiedBy>
  <cp:revision>829</cp:revision>
  <dcterms:created xsi:type="dcterms:W3CDTF">2018-02-26T18:00:07Z</dcterms:created>
  <dcterms:modified xsi:type="dcterms:W3CDTF">2023-12-15T18:55:35Z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0x010100D75856F525BC6B4AAC9326C419DA09EB</vt:lpwstr>
  </property>
</Properties>
</file>